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9" r:id="rId2"/>
  </p:sldMasterIdLst>
  <p:notesMasterIdLst>
    <p:notesMasterId r:id="rId58"/>
  </p:notesMasterIdLst>
  <p:sldIdLst>
    <p:sldId id="256" r:id="rId3"/>
    <p:sldId id="37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59">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3" roundtripDataSignature="AMtx7mj2dZSetmss4B/j901kR1Wl0qoo4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333E97-AB35-41CD-AE6E-F86F56BE420D}">
  <a:tblStyle styleId="{63333E97-AB35-41CD-AE6E-F86F56BE420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9FB3B03-AE5A-4A48-83E6-3FC5A16A237C}"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288" y="64"/>
      </p:cViewPr>
      <p:guideLst>
        <p:guide orient="horz" pos="2159"/>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Malgun Gothic"/>
              <a:buNone/>
            </a:pPr>
            <a:fld id="{00000000-1234-1234-1234-123412341234}" type="slidenum">
              <a:rPr lang="en-US" sz="1200" b="0" i="0" u="none" strike="noStrike" cap="none">
                <a:solidFill>
                  <a:srgbClr val="000000"/>
                </a:solidFill>
                <a:latin typeface="Malgun Gothic"/>
                <a:ea typeface="Malgun Gothic"/>
                <a:cs typeface="Malgun Gothic"/>
                <a:sym typeface="Malgun Gothic"/>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4" name="Google Shape;30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1" name="Google Shape;32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0" name="Google Shape;400;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5" name="Google Shape;41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0" name="Google Shape;43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6" name="Google Shape;476;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1" name="Google Shape;491;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6" name="Google Shape;50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8" name="Google Shape;538;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7" name="Google Shape;557;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6" name="Google Shape;576;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5" name="Google Shape;595;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1" name="Google Shape;611;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9" name="Google Shape;62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7" name="Google Shape;647;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5" name="Google Shape;665;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3" name="Google Shape;683;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2" name="Google Shape;702;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1" name="Google Shape;721;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7" name="Google Shape;757;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3" name="Google Shape;773;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9" name="Google Shape;789;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3" name="Google Shape;80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9" name="Google Shape;839;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4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2" name="Google Shape;862;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5" name="Google Shape;885;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p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3" name="Google Shape;903;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p4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1" name="Google Shape;921;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9" name="Google Shape;939;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9" name="Google Shape;959;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5" name="Google Shape;975;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4" name="Google Shape;994;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5" name="Google Shape;1015;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6" name="Google Shape;1046;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061" name="Google Shape;1061;p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p55:notes"/>
          <p:cNvSpPr txBox="1"/>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Malgun Gothic"/>
              <a:buNone/>
            </a:pPr>
            <a:fld id="{00000000-1234-1234-1234-123412341234}" type="slidenum">
              <a:rPr lang="en-US" sz="1800" b="0" i="0" u="none" strike="noStrike" cap="none">
                <a:solidFill>
                  <a:srgbClr val="000000"/>
                </a:solidFill>
                <a:latin typeface="Malgun Gothic"/>
                <a:ea typeface="Malgun Gothic"/>
                <a:cs typeface="Malgun Gothic"/>
                <a:sym typeface="Malgun Gothic"/>
              </a:rPr>
              <a:t>55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0" name="Google Shape;24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3" name="Google Shape;25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5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 name="Google Shape;17;p5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5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구역 머리글" type="secHead">
  <p:cSld name="SECTION_HEADER">
    <p:spTree>
      <p:nvGrpSpPr>
        <p:cNvPr id="1" name="Shape 72"/>
        <p:cNvGrpSpPr/>
        <p:nvPr/>
      </p:nvGrpSpPr>
      <p:grpSpPr>
        <a:xfrm>
          <a:off x="0" y="0"/>
          <a:ext cx="0" cy="0"/>
          <a:chOff x="0" y="0"/>
          <a:chExt cx="0" cy="0"/>
        </a:xfrm>
      </p:grpSpPr>
      <p:sp>
        <p:nvSpPr>
          <p:cNvPr id="73" name="Google Shape;73;p6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6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75" name="Google Shape;75;p6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84"/>
        <p:cNvGrpSpPr/>
        <p:nvPr/>
      </p:nvGrpSpPr>
      <p:grpSpPr>
        <a:xfrm>
          <a:off x="0" y="0"/>
          <a:ext cx="0" cy="0"/>
          <a:chOff x="0" y="0"/>
          <a:chExt cx="0" cy="0"/>
        </a:xfrm>
      </p:grpSpPr>
      <p:sp>
        <p:nvSpPr>
          <p:cNvPr id="85" name="Google Shape;85;p5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 name="Google Shape;86;p59"/>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5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5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59"/>
          <p:cNvSpPr txBox="1">
            <a:spLocks noGrp="1"/>
          </p:cNvSpPr>
          <p:nvPr>
            <p:ph type="sldNum" idx="12"/>
          </p:nvPr>
        </p:nvSpPr>
        <p:spPr>
          <a:xfrm>
            <a:off x="6553200" y="6616700"/>
            <a:ext cx="2133600" cy="19685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세로 제목 및 텍스트" type="vertTitleAndTx">
  <p:cSld name="VERTICAL_TITLE_AND_VERTICAL_TEXT">
    <p:spTree>
      <p:nvGrpSpPr>
        <p:cNvPr id="1" name="Shape 21"/>
        <p:cNvGrpSpPr/>
        <p:nvPr/>
      </p:nvGrpSpPr>
      <p:grpSpPr>
        <a:xfrm>
          <a:off x="0" y="0"/>
          <a:ext cx="0" cy="0"/>
          <a:chOff x="0" y="0"/>
          <a:chExt cx="0" cy="0"/>
        </a:xfrm>
      </p:grpSpPr>
      <p:sp>
        <p:nvSpPr>
          <p:cNvPr id="22" name="Google Shape;22;p60"/>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60"/>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6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6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제목 및 세로 텍스트" type="vertTx">
  <p:cSld name="VERTICAL_TEXT">
    <p:spTree>
      <p:nvGrpSpPr>
        <p:cNvPr id="1" name="Shape 27"/>
        <p:cNvGrpSpPr/>
        <p:nvPr/>
      </p:nvGrpSpPr>
      <p:grpSpPr>
        <a:xfrm>
          <a:off x="0" y="0"/>
          <a:ext cx="0" cy="0"/>
          <a:chOff x="0" y="0"/>
          <a:chExt cx="0" cy="0"/>
        </a:xfrm>
      </p:grpSpPr>
      <p:sp>
        <p:nvSpPr>
          <p:cNvPr id="28" name="Google Shape;28;p6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p61"/>
          <p:cNvSpPr txBox="1">
            <a:spLocks noGrp="1"/>
          </p:cNvSpPr>
          <p:nvPr>
            <p:ph type="body" idx="1"/>
          </p:nvPr>
        </p:nvSpPr>
        <p:spPr>
          <a:xfrm rot="5400000">
            <a:off x="2309019" y="-251619"/>
            <a:ext cx="4525962" cy="8229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0" name="Google Shape;30;p6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캡션 있는 그림" type="picTx">
  <p:cSld name="PICTURE_WITH_CAPTION_TEXT">
    <p:spTree>
      <p:nvGrpSpPr>
        <p:cNvPr id="1" name="Shape 33"/>
        <p:cNvGrpSpPr/>
        <p:nvPr/>
      </p:nvGrpSpPr>
      <p:grpSpPr>
        <a:xfrm>
          <a:off x="0" y="0"/>
          <a:ext cx="0" cy="0"/>
          <a:chOff x="0" y="0"/>
          <a:chExt cx="0" cy="0"/>
        </a:xfrm>
      </p:grpSpPr>
      <p:sp>
        <p:nvSpPr>
          <p:cNvPr id="34" name="Google Shape;34;p6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62"/>
          <p:cNvSpPr>
            <a:spLocks noGrp="1"/>
          </p:cNvSpPr>
          <p:nvPr>
            <p:ph type="pic" idx="2"/>
          </p:nvPr>
        </p:nvSpPr>
        <p:spPr>
          <a:xfrm>
            <a:off x="1792288" y="612775"/>
            <a:ext cx="5486400" cy="4114800"/>
          </a:xfrm>
          <a:prstGeom prst="rect">
            <a:avLst/>
          </a:prstGeom>
          <a:noFill/>
          <a:ln>
            <a:noFill/>
          </a:ln>
        </p:spPr>
      </p:sp>
      <p:sp>
        <p:nvSpPr>
          <p:cNvPr id="36" name="Google Shape;36;p6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7" name="Google Shape;37;p6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캡션 있는 콘텐츠" type="objTx">
  <p:cSld name="OBJECT_WITH_CAPTION_TEXT">
    <p:spTree>
      <p:nvGrpSpPr>
        <p:cNvPr id="1" name="Shape 40"/>
        <p:cNvGrpSpPr/>
        <p:nvPr/>
      </p:nvGrpSpPr>
      <p:grpSpPr>
        <a:xfrm>
          <a:off x="0" y="0"/>
          <a:ext cx="0" cy="0"/>
          <a:chOff x="0" y="0"/>
          <a:chExt cx="0" cy="0"/>
        </a:xfrm>
      </p:grpSpPr>
      <p:sp>
        <p:nvSpPr>
          <p:cNvPr id="41" name="Google Shape;41;p6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6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43" name="Google Shape;43;p6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44" name="Google Shape;44;p6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빈 화면" type="blank">
  <p:cSld name="BLANK">
    <p:spTree>
      <p:nvGrpSpPr>
        <p:cNvPr id="1" name="Shape 47"/>
        <p:cNvGrpSpPr/>
        <p:nvPr/>
      </p:nvGrpSpPr>
      <p:grpSpPr>
        <a:xfrm>
          <a:off x="0" y="0"/>
          <a:ext cx="0" cy="0"/>
          <a:chOff x="0" y="0"/>
          <a:chExt cx="0" cy="0"/>
        </a:xfrm>
      </p:grpSpPr>
      <p:sp>
        <p:nvSpPr>
          <p:cNvPr id="48" name="Google Shape;48;p6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6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제목만" type="titleOnly">
  <p:cSld name="TITLE_ONLY">
    <p:spTree>
      <p:nvGrpSpPr>
        <p:cNvPr id="1" name="Shape 51"/>
        <p:cNvGrpSpPr/>
        <p:nvPr/>
      </p:nvGrpSpPr>
      <p:grpSpPr>
        <a:xfrm>
          <a:off x="0" y="0"/>
          <a:ext cx="0" cy="0"/>
          <a:chOff x="0" y="0"/>
          <a:chExt cx="0" cy="0"/>
        </a:xfrm>
      </p:grpSpPr>
      <p:sp>
        <p:nvSpPr>
          <p:cNvPr id="52" name="Google Shape;52;p65"/>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3" name="Google Shape;53;p6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6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비교" type="twoTxTwoObj">
  <p:cSld name="TWO_OBJECTS_WITH_TEXT">
    <p:spTree>
      <p:nvGrpSpPr>
        <p:cNvPr id="1" name="Shape 56"/>
        <p:cNvGrpSpPr/>
        <p:nvPr/>
      </p:nvGrpSpPr>
      <p:grpSpPr>
        <a:xfrm>
          <a:off x="0" y="0"/>
          <a:ext cx="0" cy="0"/>
          <a:chOff x="0" y="0"/>
          <a:chExt cx="0" cy="0"/>
        </a:xfrm>
      </p:grpSpPr>
      <p:sp>
        <p:nvSpPr>
          <p:cNvPr id="57" name="Google Shape;57;p6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8" name="Google Shape;58;p6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9" name="Google Shape;59;p6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0" name="Google Shape;60;p6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1" name="Google Shape;61;p6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2" name="Google Shape;62;p6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콘텐츠 2개" type="twoObj">
  <p:cSld name="TWO_OBJECTS">
    <p:spTree>
      <p:nvGrpSpPr>
        <p:cNvPr id="1" name="Shape 65"/>
        <p:cNvGrpSpPr/>
        <p:nvPr/>
      </p:nvGrpSpPr>
      <p:grpSpPr>
        <a:xfrm>
          <a:off x="0" y="0"/>
          <a:ext cx="0" cy="0"/>
          <a:chOff x="0" y="0"/>
          <a:chExt cx="0" cy="0"/>
        </a:xfrm>
      </p:grpSpPr>
      <p:sp>
        <p:nvSpPr>
          <p:cNvPr id="66" name="Google Shape;66;p67"/>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7" name="Google Shape;67;p6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8" name="Google Shape;68;p6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69" name="Google Shape;69;p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6"/>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9pPr>
          </a:lstStyle>
          <a:p>
            <a:endParaRPr/>
          </a:p>
        </p:txBody>
      </p:sp>
      <p:sp>
        <p:nvSpPr>
          <p:cNvPr id="11" name="Google Shape;11;p56"/>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Malgun Gothic"/>
                <a:ea typeface="Malgun Gothic"/>
                <a:cs typeface="Malgun Gothic"/>
                <a:sym typeface="Malgun Gothic"/>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5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5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5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Google Shape;79;p5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Malgun Gothic"/>
                <a:ea typeface="Malgun Gothic"/>
                <a:cs typeface="Malgun Gothic"/>
                <a:sym typeface="Malgun Gothic"/>
              </a:defRPr>
            </a:lvl9pPr>
          </a:lstStyle>
          <a:p>
            <a:endParaRPr/>
          </a:p>
        </p:txBody>
      </p:sp>
      <p:sp>
        <p:nvSpPr>
          <p:cNvPr id="80" name="Google Shape;80;p58"/>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Malgun Gothic"/>
                <a:ea typeface="Malgun Gothic"/>
                <a:cs typeface="Malgun Gothic"/>
                <a:sym typeface="Malgun Gothic"/>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Malgun Gothic"/>
                <a:ea typeface="Malgun Gothic"/>
                <a:cs typeface="Malgun Gothic"/>
                <a:sym typeface="Malgun Gothic"/>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Malgun Gothic"/>
                <a:ea typeface="Malgun Gothic"/>
                <a:cs typeface="Malgun Gothic"/>
                <a:sym typeface="Malgun Gothic"/>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81" name="Google Shape;81;p5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2" name="Google Shape;82;p5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98989"/>
                </a:solidFill>
                <a:latin typeface="Malgun Gothic"/>
                <a:ea typeface="Malgun Gothic"/>
                <a:cs typeface="Malgun Gothic"/>
                <a:sym typeface="Malgu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3" name="Google Shape;83;p58"/>
          <p:cNvSpPr txBox="1">
            <a:spLocks noGrp="1"/>
          </p:cNvSpPr>
          <p:nvPr>
            <p:ph type="sldNum" idx="12"/>
          </p:nvPr>
        </p:nvSpPr>
        <p:spPr>
          <a:xfrm>
            <a:off x="6553200" y="6616700"/>
            <a:ext cx="2133600" cy="19685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1pPr>
            <a:lvl2pPr marL="0" marR="0" lvl="1"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2pPr>
            <a:lvl3pPr marL="0" marR="0" lvl="2"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3pPr>
            <a:lvl4pPr marL="0" marR="0" lvl="3"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4pPr>
            <a:lvl5pPr marL="0" marR="0" lvl="4"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5pPr>
            <a:lvl6pPr marL="0" marR="0" lvl="5"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6pPr>
            <a:lvl7pPr marL="0" marR="0" lvl="6"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7pPr>
            <a:lvl8pPr marL="0" marR="0" lvl="7"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8pPr>
            <a:lvl9pPr marL="0" marR="0" lvl="8" indent="0" algn="r" rtl="0">
              <a:lnSpc>
                <a:spcPct val="100000"/>
              </a:lnSpc>
              <a:spcBef>
                <a:spcPts val="0"/>
              </a:spcBef>
              <a:spcAft>
                <a:spcPts val="0"/>
              </a:spcAft>
              <a:buClr>
                <a:srgbClr val="898989"/>
              </a:buClr>
              <a:buSzPts val="1200"/>
              <a:buFont typeface="Malgun Gothic"/>
              <a:buNone/>
              <a:defRPr sz="1200" b="0" i="0" u="none" strike="noStrike" cap="none">
                <a:solidFill>
                  <a:srgbClr val="898989"/>
                </a:solidFill>
                <a:latin typeface="Malgun Gothic"/>
                <a:ea typeface="Malgun Gothic"/>
                <a:cs typeface="Malgun Gothic"/>
                <a:sym typeface="Malgun Gothic"/>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3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37.jp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image" Target="../media/image53.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png"/><Relationship Id="rId7"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2.jp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png"/><Relationship Id="rId7"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3.png"/><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p:nvPr/>
        </p:nvSpPr>
        <p:spPr>
          <a:xfrm>
            <a:off x="0" y="4508500"/>
            <a:ext cx="9144000" cy="2349500"/>
          </a:xfrm>
          <a:prstGeom prst="rect">
            <a:avLst/>
          </a:prstGeom>
          <a:solidFill>
            <a:srgbClr val="E2E6E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95" name="Google Shape;95;p1"/>
          <p:cNvPicPr preferRelativeResize="0"/>
          <p:nvPr/>
        </p:nvPicPr>
        <p:blipFill rotWithShape="1">
          <a:blip r:embed="rId3">
            <a:alphaModFix/>
          </a:blip>
          <a:srcRect l="1036"/>
          <a:stretch/>
        </p:blipFill>
        <p:spPr>
          <a:xfrm>
            <a:off x="0" y="765175"/>
            <a:ext cx="4716462" cy="3524250"/>
          </a:xfrm>
          <a:prstGeom prst="rect">
            <a:avLst/>
          </a:prstGeom>
          <a:noFill/>
          <a:ln>
            <a:noFill/>
          </a:ln>
        </p:spPr>
      </p:pic>
      <p:sp>
        <p:nvSpPr>
          <p:cNvPr id="96" name="Google Shape;96;p1"/>
          <p:cNvSpPr txBox="1"/>
          <p:nvPr/>
        </p:nvSpPr>
        <p:spPr>
          <a:xfrm>
            <a:off x="935037" y="1911349"/>
            <a:ext cx="7273924" cy="8617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53735"/>
              </a:buClr>
              <a:buSzPts val="5000"/>
              <a:buFont typeface="Malgun Gothic"/>
              <a:buNone/>
            </a:pPr>
            <a:r>
              <a:rPr lang="en-US" sz="5000" b="1" i="0" u="none" strike="noStrike" cap="none">
                <a:solidFill>
                  <a:srgbClr val="953735"/>
                </a:solidFill>
                <a:latin typeface="Malgun Gothic"/>
                <a:ea typeface="Malgun Gothic"/>
                <a:cs typeface="Malgun Gothic"/>
                <a:sym typeface="Malgun Gothic"/>
              </a:rPr>
              <a:t>SW개발/HW제작 설계서</a:t>
            </a:r>
            <a:endParaRPr sz="1400" b="0" i="0" u="none" strike="noStrike" cap="none">
              <a:solidFill>
                <a:srgbClr val="000000"/>
              </a:solidFill>
              <a:latin typeface="Arial"/>
              <a:ea typeface="Arial"/>
              <a:cs typeface="Arial"/>
              <a:sym typeface="Arial"/>
            </a:endParaRPr>
          </a:p>
        </p:txBody>
      </p:sp>
      <p:sp>
        <p:nvSpPr>
          <p:cNvPr id="97" name="Google Shape;97;p1"/>
          <p:cNvSpPr txBox="1"/>
          <p:nvPr/>
        </p:nvSpPr>
        <p:spPr>
          <a:xfrm>
            <a:off x="1393030" y="3957638"/>
            <a:ext cx="664686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7787B"/>
              </a:buClr>
              <a:buSzPts val="2000"/>
              <a:buFont typeface="Malgun Gothic"/>
              <a:buNone/>
            </a:pPr>
            <a:r>
              <a:rPr lang="en-US" sz="2000" b="1" i="0" u="none" strike="noStrike" cap="none">
                <a:solidFill>
                  <a:srgbClr val="77787B"/>
                </a:solidFill>
                <a:latin typeface="Malgun Gothic"/>
                <a:ea typeface="Malgun Gothic"/>
                <a:cs typeface="Malgun Gothic"/>
                <a:sym typeface="Malgun Gothic"/>
              </a:rPr>
              <a:t>프로젝트 명 : 여러 대의 소형 로봇을 탑재한 캥거루 로봇</a:t>
            </a:r>
            <a:endParaRPr sz="1400" b="0" i="0" u="none" strike="noStrike" cap="none">
              <a:solidFill>
                <a:srgbClr val="000000"/>
              </a:solidFill>
              <a:latin typeface="Arial"/>
              <a:ea typeface="Arial"/>
              <a:cs typeface="Arial"/>
              <a:sym typeface="Arial"/>
            </a:endParaRPr>
          </a:p>
        </p:txBody>
      </p:sp>
      <p:sp>
        <p:nvSpPr>
          <p:cNvPr id="98" name="Google Shape;98;p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dirty="0" err="1">
                <a:solidFill>
                  <a:srgbClr val="898989"/>
                </a:solidFill>
                <a:latin typeface="Malgun Gothic"/>
                <a:ea typeface="Malgun Gothic"/>
                <a:cs typeface="Malgun Gothic"/>
                <a:sym typeface="Malgun Gothic"/>
              </a:rPr>
              <a:t>한이음</a:t>
            </a:r>
            <a:r>
              <a:rPr lang="en-US" sz="1200" b="0" i="0" u="none" strike="noStrike" cap="none" dirty="0">
                <a:solidFill>
                  <a:srgbClr val="898989"/>
                </a:solidFill>
                <a:latin typeface="Malgun Gothic"/>
                <a:ea typeface="Malgun Gothic"/>
                <a:cs typeface="Malgun Gothic"/>
                <a:sym typeface="Malgun Gothic"/>
              </a:rPr>
              <a:t> ▶ </a:t>
            </a:r>
            <a:r>
              <a:rPr lang="en-US" sz="1200" b="0" i="0" u="none" strike="noStrike" cap="none" dirty="0" err="1">
                <a:solidFill>
                  <a:srgbClr val="898989"/>
                </a:solidFill>
                <a:latin typeface="Malgun Gothic"/>
                <a:ea typeface="Malgun Gothic"/>
                <a:cs typeface="Malgun Gothic"/>
                <a:sym typeface="Malgun Gothic"/>
              </a:rPr>
              <a:t>프로그램</a:t>
            </a:r>
            <a:r>
              <a:rPr lang="en-US" sz="1200" b="0" i="0" u="none" strike="noStrike" cap="none" dirty="0">
                <a:solidFill>
                  <a:srgbClr val="898989"/>
                </a:solidFill>
                <a:latin typeface="Malgun Gothic"/>
                <a:ea typeface="Malgun Gothic"/>
                <a:cs typeface="Malgun Gothic"/>
                <a:sym typeface="Malgun Gothic"/>
              </a:rPr>
              <a:t> </a:t>
            </a:r>
            <a:r>
              <a:rPr lang="en-US" sz="1200" b="0" i="0" u="none" strike="noStrike" cap="none" dirty="0" err="1">
                <a:solidFill>
                  <a:srgbClr val="898989"/>
                </a:solidFill>
                <a:latin typeface="Malgun Gothic"/>
                <a:ea typeface="Malgun Gothic"/>
                <a:cs typeface="Malgun Gothic"/>
                <a:sym typeface="Malgun Gothic"/>
              </a:rPr>
              <a:t>설계서</a:t>
            </a:r>
            <a:endParaRPr sz="1400" b="0" i="0" u="none" strike="noStrike" cap="none" dirty="0">
              <a:solidFill>
                <a:srgbClr val="000000"/>
              </a:solidFill>
              <a:latin typeface="Arial"/>
              <a:ea typeface="Arial"/>
              <a:cs typeface="Arial"/>
              <a:sym typeface="Arial"/>
            </a:endParaRPr>
          </a:p>
        </p:txBody>
      </p:sp>
      <p:grpSp>
        <p:nvGrpSpPr>
          <p:cNvPr id="99" name="Google Shape;99;p1"/>
          <p:cNvGrpSpPr/>
          <p:nvPr/>
        </p:nvGrpSpPr>
        <p:grpSpPr>
          <a:xfrm>
            <a:off x="76200" y="166687"/>
            <a:ext cx="2192337" cy="600075"/>
            <a:chOff x="75729" y="166947"/>
            <a:chExt cx="2192015" cy="600145"/>
          </a:xfrm>
        </p:grpSpPr>
        <p:grpSp>
          <p:nvGrpSpPr>
            <p:cNvPr id="100" name="Google Shape;100;p1"/>
            <p:cNvGrpSpPr/>
            <p:nvPr/>
          </p:nvGrpSpPr>
          <p:grpSpPr>
            <a:xfrm>
              <a:off x="683652" y="198701"/>
              <a:ext cx="1584092" cy="462016"/>
              <a:chOff x="683652" y="198701"/>
              <a:chExt cx="1584092" cy="462016"/>
            </a:xfrm>
          </p:grpSpPr>
          <p:cxnSp>
            <p:nvCxnSpPr>
              <p:cNvPr id="101" name="Google Shape;101;p1"/>
              <p:cNvCxnSpPr/>
              <p:nvPr/>
            </p:nvCxnSpPr>
            <p:spPr>
              <a:xfrm>
                <a:off x="729682" y="206639"/>
                <a:ext cx="1538062" cy="0"/>
              </a:xfrm>
              <a:prstGeom prst="straightConnector1">
                <a:avLst/>
              </a:prstGeom>
              <a:noFill/>
              <a:ln w="38100" cap="flat" cmpd="sng">
                <a:solidFill>
                  <a:srgbClr val="3B5AA8"/>
                </a:solidFill>
                <a:prstDash val="solid"/>
                <a:miter lim="800000"/>
                <a:headEnd type="none" w="sm" len="sm"/>
                <a:tailEnd type="none" w="sm" len="sm"/>
              </a:ln>
            </p:spPr>
          </p:cxnSp>
          <p:sp>
            <p:nvSpPr>
              <p:cNvPr id="102" name="Google Shape;102;p1"/>
              <p:cNvSpPr txBox="1"/>
              <p:nvPr/>
            </p:nvSpPr>
            <p:spPr>
              <a:xfrm>
                <a:off x="683652" y="198701"/>
                <a:ext cx="1452348" cy="4620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B5AA8"/>
                  </a:buClr>
                  <a:buSzPts val="1200"/>
                  <a:buFont typeface="Malgun Gothic"/>
                  <a:buNone/>
                </a:pPr>
                <a:r>
                  <a:rPr lang="en-US" sz="1200" b="1" i="0" u="none" strike="noStrike" cap="none">
                    <a:solidFill>
                      <a:srgbClr val="3B5AA8"/>
                    </a:solidFill>
                    <a:latin typeface="Malgun Gothic"/>
                    <a:ea typeface="Malgun Gothic"/>
                    <a:cs typeface="Malgun Gothic"/>
                    <a:sym typeface="Malgun Gothic"/>
                  </a:rPr>
                  <a:t>내가 기획한 ICT가</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B5AA8"/>
                  </a:buClr>
                  <a:buSzPts val="1200"/>
                  <a:buFont typeface="Malgun Gothic"/>
                  <a:buNone/>
                </a:pPr>
                <a:r>
                  <a:rPr lang="en-US" sz="1200" b="1" i="0" u="none" strike="noStrike" cap="none">
                    <a:solidFill>
                      <a:srgbClr val="3B5AA8"/>
                    </a:solidFill>
                    <a:latin typeface="Malgun Gothic"/>
                    <a:ea typeface="Malgun Gothic"/>
                    <a:cs typeface="Malgun Gothic"/>
                    <a:sym typeface="Malgun Gothic"/>
                  </a:rPr>
                  <a:t>세상을 바꾼다면?</a:t>
                </a:r>
                <a:endParaRPr sz="1400" b="0" i="0" u="none" strike="noStrike" cap="none">
                  <a:solidFill>
                    <a:srgbClr val="000000"/>
                  </a:solidFill>
                  <a:latin typeface="Arial"/>
                  <a:ea typeface="Arial"/>
                  <a:cs typeface="Arial"/>
                  <a:sym typeface="Arial"/>
                </a:endParaRPr>
              </a:p>
            </p:txBody>
          </p:sp>
        </p:grpSp>
        <p:pic>
          <p:nvPicPr>
            <p:cNvPr id="103" name="Google Shape;103;p1"/>
            <p:cNvPicPr preferRelativeResize="0"/>
            <p:nvPr/>
          </p:nvPicPr>
          <p:blipFill rotWithShape="1">
            <a:blip r:embed="rId4">
              <a:alphaModFix/>
            </a:blip>
            <a:srcRect/>
            <a:stretch/>
          </p:blipFill>
          <p:spPr>
            <a:xfrm>
              <a:off x="75729" y="166947"/>
              <a:ext cx="607839" cy="600145"/>
            </a:xfrm>
            <a:prstGeom prst="rect">
              <a:avLst/>
            </a:prstGeom>
            <a:noFill/>
            <a:ln>
              <a:noFill/>
            </a:ln>
          </p:spPr>
        </p:pic>
      </p:grpSp>
      <p:sp>
        <p:nvSpPr>
          <p:cNvPr id="104" name="Google Shape;104;p1"/>
          <p:cNvSpPr txBox="1"/>
          <p:nvPr/>
        </p:nvSpPr>
        <p:spPr>
          <a:xfrm>
            <a:off x="808037" y="4724400"/>
            <a:ext cx="7527925" cy="7842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Clr>
                <a:srgbClr val="404040"/>
              </a:buClr>
              <a:buSzPts val="1600"/>
              <a:buFont typeface="Malgun Gothic"/>
              <a:buNone/>
            </a:pPr>
            <a:r>
              <a:rPr lang="en-US" sz="1600" b="0" i="0" u="none" strike="noStrike" cap="none">
                <a:solidFill>
                  <a:srgbClr val="404040"/>
                </a:solidFill>
                <a:latin typeface="Malgun Gothic"/>
                <a:ea typeface="Malgun Gothic"/>
                <a:cs typeface="Malgun Gothic"/>
                <a:sym typeface="Malgun Gothic"/>
              </a:rPr>
              <a:t>2023. 07. 10</a:t>
            </a:r>
            <a:endParaRPr sz="1400" b="0" i="0" u="none" strike="noStrike" cap="none">
              <a:solidFill>
                <a:srgbClr val="000000"/>
              </a:solidFill>
              <a:latin typeface="Arial"/>
              <a:ea typeface="Arial"/>
              <a:cs typeface="Arial"/>
              <a:sym typeface="Arial"/>
            </a:endParaRPr>
          </a:p>
          <a:p>
            <a:pPr marL="0" marR="0" lvl="0" indent="0" algn="ctr" rtl="0">
              <a:lnSpc>
                <a:spcPct val="150000"/>
              </a:lnSpc>
              <a:spcBef>
                <a:spcPts val="0"/>
              </a:spcBef>
              <a:spcAft>
                <a:spcPts val="0"/>
              </a:spcAft>
              <a:buClr>
                <a:srgbClr val="404040"/>
              </a:buClr>
              <a:buSzPts val="1600"/>
              <a:buFont typeface="Malgun Gothic"/>
              <a:buNone/>
            </a:pPr>
            <a:r>
              <a:rPr lang="en-US" sz="1600" b="0" i="0" u="none" strike="noStrike" cap="none">
                <a:solidFill>
                  <a:srgbClr val="404040"/>
                </a:solidFill>
                <a:latin typeface="Malgun Gothic"/>
                <a:ea typeface="Malgun Gothic"/>
                <a:cs typeface="Malgun Gothic"/>
                <a:sym typeface="Malgun Gothic"/>
              </a:rPr>
              <a:t>베이비슈(Baby-SSU)</a:t>
            </a:r>
            <a:endParaRPr sz="1400" b="0" i="0" u="none" strike="noStrike" cap="none">
              <a:solidFill>
                <a:srgbClr val="000000"/>
              </a:solidFill>
              <a:latin typeface="Arial"/>
              <a:ea typeface="Arial"/>
              <a:cs typeface="Arial"/>
              <a:sym typeface="Arial"/>
            </a:endParaRPr>
          </a:p>
        </p:txBody>
      </p:sp>
      <p:pic>
        <p:nvPicPr>
          <p:cNvPr id="105" name="Google Shape;105;p1"/>
          <p:cNvPicPr preferRelativeResize="0"/>
          <p:nvPr/>
        </p:nvPicPr>
        <p:blipFill rotWithShape="1">
          <a:blip r:embed="rId5">
            <a:alphaModFix/>
          </a:blip>
          <a:srcRect/>
          <a:stretch/>
        </p:blipFill>
        <p:spPr>
          <a:xfrm>
            <a:off x="8115300" y="290512"/>
            <a:ext cx="868362" cy="27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0"/>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256" name="Google Shape;256;p10"/>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257" name="Google Shape;257;p10"/>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258" name="Google Shape;258;p10"/>
          <p:cNvSpPr txBox="1"/>
          <p:nvPr/>
        </p:nvSpPr>
        <p:spPr>
          <a:xfrm>
            <a:off x="323850" y="692150"/>
            <a:ext cx="35655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서비스 구성도 - </a:t>
            </a:r>
            <a:r>
              <a:rPr lang="en-US" sz="1000" b="1" i="0" u="none" strike="noStrike" cap="none">
                <a:solidFill>
                  <a:schemeClr val="lt1"/>
                </a:solidFill>
                <a:latin typeface="Malgun Gothic"/>
                <a:ea typeface="Malgun Gothic"/>
                <a:cs typeface="Malgun Gothic"/>
                <a:sym typeface="Malgun Gothic"/>
              </a:rPr>
              <a:t>서비스 시나리오</a:t>
            </a:r>
            <a:endParaRPr sz="1400" b="0" i="0" u="none" strike="noStrike" cap="none">
              <a:solidFill>
                <a:srgbClr val="000000"/>
              </a:solidFill>
              <a:latin typeface="Arial"/>
              <a:ea typeface="Arial"/>
              <a:cs typeface="Arial"/>
              <a:sym typeface="Arial"/>
            </a:endParaRPr>
          </a:p>
        </p:txBody>
      </p:sp>
      <p:pic>
        <p:nvPicPr>
          <p:cNvPr id="259" name="Google Shape;259;p10"/>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260" name="Google Shape;260;p10"/>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261" name="Google Shape;261;p1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262" name="Google Shape;262;p10"/>
          <p:cNvPicPr preferRelativeResize="0"/>
          <p:nvPr/>
        </p:nvPicPr>
        <p:blipFill rotWithShape="1">
          <a:blip r:embed="rId4">
            <a:alphaModFix/>
          </a:blip>
          <a:srcRect/>
          <a:stretch/>
        </p:blipFill>
        <p:spPr>
          <a:xfrm>
            <a:off x="8115300" y="125412"/>
            <a:ext cx="868362" cy="279400"/>
          </a:xfrm>
          <a:prstGeom prst="rect">
            <a:avLst/>
          </a:prstGeom>
          <a:noFill/>
          <a:ln>
            <a:noFill/>
          </a:ln>
        </p:spPr>
      </p:pic>
      <p:pic>
        <p:nvPicPr>
          <p:cNvPr id="263" name="Google Shape;263;p10"/>
          <p:cNvPicPr preferRelativeResize="0"/>
          <p:nvPr/>
        </p:nvPicPr>
        <p:blipFill rotWithShape="1">
          <a:blip r:embed="rId5">
            <a:alphaModFix/>
          </a:blip>
          <a:srcRect/>
          <a:stretch/>
        </p:blipFill>
        <p:spPr>
          <a:xfrm>
            <a:off x="222250" y="2079721"/>
            <a:ext cx="4843462" cy="3260725"/>
          </a:xfrm>
          <a:prstGeom prst="rect">
            <a:avLst/>
          </a:prstGeom>
          <a:noFill/>
          <a:ln>
            <a:noFill/>
          </a:ln>
        </p:spPr>
      </p:pic>
      <p:sp>
        <p:nvSpPr>
          <p:cNvPr id="264" name="Google Shape;264;p10"/>
          <p:cNvSpPr txBox="1"/>
          <p:nvPr/>
        </p:nvSpPr>
        <p:spPr>
          <a:xfrm>
            <a:off x="222250" y="1473199"/>
            <a:ext cx="4779334" cy="4669845"/>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265" name="Google Shape;265;p10"/>
          <p:cNvSpPr txBox="1"/>
          <p:nvPr/>
        </p:nvSpPr>
        <p:spPr>
          <a:xfrm>
            <a:off x="5065712" y="1473200"/>
            <a:ext cx="3797300" cy="466985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600"/>
              </a:spcBef>
              <a:spcAft>
                <a:spcPts val="0"/>
              </a:spcAft>
              <a:buClr>
                <a:srgbClr val="000000"/>
              </a:buClr>
              <a:buSzPts val="1200"/>
              <a:buFont typeface="Malgun Gothic"/>
              <a:buNone/>
            </a:pP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로봇</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운용</a:t>
            </a:r>
            <a:r>
              <a:rPr lang="en-US" sz="1100" b="0" i="0" u="none" strike="noStrike" cap="none" dirty="0">
                <a:solidFill>
                  <a:srgbClr val="000000"/>
                </a:solidFill>
                <a:latin typeface="Arial"/>
                <a:ea typeface="Arial"/>
                <a:cs typeface="Arial"/>
                <a:sym typeface="Arial"/>
              </a:rPr>
              <a:t> </a:t>
            </a:r>
            <a:r>
              <a:rPr lang="ko-KR" altLang="en-US" sz="1100" b="0" i="0" u="none" strike="noStrike" cap="none" dirty="0">
                <a:solidFill>
                  <a:srgbClr val="000000"/>
                </a:solidFill>
                <a:latin typeface="Arial"/>
                <a:ea typeface="Arial"/>
                <a:cs typeface="Arial"/>
                <a:sym typeface="Arial"/>
              </a:rPr>
              <a:t>측면 </a:t>
            </a:r>
            <a:r>
              <a:rPr lang="en-US" altLang="ko-KR"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rgbClr val="000000"/>
              </a:buClr>
              <a:buSzPts val="1200"/>
              <a:buFont typeface="Malgun Gothic"/>
              <a:buAutoNum type="arabicPeriod"/>
            </a:pPr>
            <a:r>
              <a:rPr lang="en-US" sz="1100" b="0" i="0" u="none" strike="noStrike" cap="none" dirty="0" err="1">
                <a:solidFill>
                  <a:srgbClr val="000000"/>
                </a:solidFill>
                <a:latin typeface="Arial"/>
                <a:ea typeface="Arial"/>
                <a:cs typeface="Arial"/>
                <a:sym typeface="Arial"/>
              </a:rPr>
              <a:t>소형</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로봇을</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실은</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모체</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로봇을</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재난</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지역에</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투입</a:t>
            </a: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rgbClr val="000000"/>
              </a:buClr>
              <a:buSzPts val="1200"/>
              <a:buFont typeface="Malgun Gothic"/>
              <a:buAutoNum type="arabicPeriod"/>
            </a:pPr>
            <a:r>
              <a:rPr lang="en-US" sz="1100" b="0" i="0" u="none" strike="noStrike" cap="none" dirty="0" err="1">
                <a:solidFill>
                  <a:srgbClr val="000000"/>
                </a:solidFill>
                <a:latin typeface="Arial"/>
                <a:ea typeface="Arial"/>
                <a:cs typeface="Arial"/>
                <a:sym typeface="Arial"/>
              </a:rPr>
              <a:t>재난</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지역을</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서버로</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실시간</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스트리밍하며</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데이터</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수집</a:t>
            </a: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chemeClr val="dk1"/>
              </a:buClr>
              <a:buSzPts val="1200"/>
              <a:buFont typeface="Malgun Gothic"/>
              <a:buNone/>
            </a:pPr>
            <a:r>
              <a:rPr lang="en-US" sz="1100" b="0" i="0" u="none" strike="noStrike" cap="none" dirty="0">
                <a:solidFill>
                  <a:schemeClr val="dk1"/>
                </a:solidFill>
                <a:latin typeface="Arial"/>
                <a:ea typeface="Arial"/>
                <a:cs typeface="Arial"/>
                <a:sym typeface="Arial"/>
              </a:rPr>
              <a:t>      </a:t>
            </a:r>
            <a:r>
              <a:rPr lang="en-US" sz="1100" b="0" i="0" u="none" strike="noStrike" cap="none" dirty="0">
                <a:solidFill>
                  <a:srgbClr val="000000"/>
                </a:solidFill>
                <a:latin typeface="Arial"/>
                <a:ea typeface="Arial"/>
                <a:cs typeface="Arial"/>
                <a:sym typeface="Arial"/>
              </a:rPr>
              <a:t>2-1. </a:t>
            </a:r>
            <a:r>
              <a:rPr lang="en-US" sz="1100" b="0" i="0" u="none" strike="noStrike" cap="none" dirty="0" err="1">
                <a:solidFill>
                  <a:srgbClr val="000000"/>
                </a:solidFill>
                <a:latin typeface="Arial"/>
                <a:ea typeface="Arial"/>
                <a:cs typeface="Arial"/>
                <a:sym typeface="Arial"/>
              </a:rPr>
              <a:t>탐사</a:t>
            </a:r>
            <a:r>
              <a:rPr lang="en-US" sz="1100" b="0" i="0" u="none" strike="noStrike" cap="none" dirty="0">
                <a:solidFill>
                  <a:srgbClr val="000000"/>
                </a:solidFill>
                <a:latin typeface="Arial"/>
                <a:ea typeface="Arial"/>
                <a:cs typeface="Arial"/>
                <a:sym typeface="Arial"/>
              </a:rPr>
              <a:t> 중 </a:t>
            </a:r>
            <a:r>
              <a:rPr lang="en-US" sz="1100" b="0" i="0" u="none" strike="noStrike" cap="none" dirty="0" err="1">
                <a:solidFill>
                  <a:srgbClr val="000000"/>
                </a:solidFill>
                <a:latin typeface="Arial"/>
                <a:ea typeface="Arial"/>
                <a:cs typeface="Arial"/>
                <a:sym typeface="Arial"/>
              </a:rPr>
              <a:t>구조</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대상자</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발견</a:t>
            </a:r>
            <a:r>
              <a:rPr lang="en-US" sz="1100" b="0" i="0" u="none" strike="noStrike" cap="none" dirty="0">
                <a:solidFill>
                  <a:srgbClr val="000000"/>
                </a:solidFill>
                <a:latin typeface="Arial"/>
                <a:ea typeface="Arial"/>
                <a:cs typeface="Arial"/>
                <a:sym typeface="Arial"/>
              </a:rPr>
              <a:t> 시 </a:t>
            </a:r>
            <a:r>
              <a:rPr lang="en-US" sz="1100" b="0" i="0" u="none" strike="noStrike" cap="none" dirty="0" err="1">
                <a:solidFill>
                  <a:srgbClr val="000000"/>
                </a:solidFill>
                <a:latin typeface="Arial"/>
                <a:ea typeface="Arial"/>
                <a:cs typeface="Arial"/>
                <a:sym typeface="Arial"/>
              </a:rPr>
              <a:t>서버로</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위치</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전송</a:t>
            </a: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rgbClr val="000000"/>
              </a:buClr>
              <a:buSzPts val="1200"/>
              <a:buFont typeface="Malgun Gothic"/>
              <a:buNone/>
            </a:pPr>
            <a:r>
              <a:rPr lang="en-US" sz="1100" b="0" i="0" u="none" strike="noStrike" cap="none" dirty="0">
                <a:solidFill>
                  <a:srgbClr val="000000"/>
                </a:solidFill>
                <a:latin typeface="Arial"/>
                <a:ea typeface="Arial"/>
                <a:cs typeface="Arial"/>
                <a:sym typeface="Arial"/>
              </a:rPr>
              <a:t>      2-2. </a:t>
            </a:r>
            <a:r>
              <a:rPr lang="en-US" sz="1100" b="0" i="0" u="none" strike="noStrike" cap="none" dirty="0" err="1">
                <a:solidFill>
                  <a:srgbClr val="000000"/>
                </a:solidFill>
                <a:latin typeface="Arial"/>
                <a:ea typeface="Arial"/>
                <a:cs typeface="Arial"/>
                <a:sym typeface="Arial"/>
              </a:rPr>
              <a:t>협소</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지역에</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도달</a:t>
            </a:r>
            <a:r>
              <a:rPr lang="en-US" sz="1100" b="0" i="0" u="none" strike="noStrike" cap="none" dirty="0">
                <a:solidFill>
                  <a:srgbClr val="000000"/>
                </a:solidFill>
                <a:latin typeface="Arial"/>
                <a:ea typeface="Arial"/>
                <a:cs typeface="Arial"/>
                <a:sym typeface="Arial"/>
              </a:rPr>
              <a:t> 시 </a:t>
            </a:r>
            <a:r>
              <a:rPr lang="en-US" sz="1100" b="0" i="0" u="none" strike="noStrike" cap="none" dirty="0" err="1">
                <a:solidFill>
                  <a:srgbClr val="000000"/>
                </a:solidFill>
                <a:latin typeface="Arial"/>
                <a:ea typeface="Arial"/>
                <a:cs typeface="Arial"/>
                <a:sym typeface="Arial"/>
              </a:rPr>
              <a:t>소형</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로봇을</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하차해</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탐사</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지속</a:t>
            </a: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rgbClr val="000000"/>
              </a:buClr>
              <a:buSzPts val="1200"/>
              <a:buFont typeface="Malgun Gothic"/>
              <a:buAutoNum type="arabicPeriod" startAt="3"/>
            </a:pPr>
            <a:r>
              <a:rPr lang="en-US" sz="1100" b="0" i="0" u="none" strike="noStrike" cap="none" dirty="0" err="1">
                <a:solidFill>
                  <a:srgbClr val="000000"/>
                </a:solidFill>
                <a:latin typeface="Arial"/>
                <a:ea typeface="Arial"/>
                <a:cs typeface="Arial"/>
                <a:sym typeface="Arial"/>
              </a:rPr>
              <a:t>메모리가</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일정</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임계치에</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도달하면</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수집한</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데이터</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모체</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로봇에</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전송</a:t>
            </a: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rgbClr val="000000"/>
              </a:buClr>
              <a:buSzPts val="1200"/>
              <a:buFont typeface="Malgun Gothic"/>
              <a:buAutoNum type="arabicPeriod" startAt="3"/>
            </a:pPr>
            <a:r>
              <a:rPr lang="en-US" sz="1100" b="0" i="0" u="none" strike="noStrike" cap="none" dirty="0" err="1">
                <a:solidFill>
                  <a:srgbClr val="000000"/>
                </a:solidFill>
                <a:latin typeface="Arial"/>
                <a:ea typeface="Arial"/>
                <a:cs typeface="Arial"/>
                <a:sym typeface="Arial"/>
              </a:rPr>
              <a:t>자체</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수집한</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데이터와</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소형</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로봇으로부터</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받은</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데이터</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서버로</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전송</a:t>
            </a: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rgbClr val="000000"/>
              </a:buClr>
              <a:buSzPts val="1200"/>
              <a:buFont typeface="Malgun Gothic"/>
              <a:buAutoNum type="arabicPeriod" startAt="3"/>
            </a:pPr>
            <a:r>
              <a:rPr lang="en-US" sz="1100" b="0" i="0" u="none" strike="noStrike" cap="none" dirty="0" err="1">
                <a:solidFill>
                  <a:srgbClr val="000000"/>
                </a:solidFill>
                <a:latin typeface="Arial"/>
                <a:ea typeface="Arial"/>
                <a:cs typeface="Arial"/>
                <a:sym typeface="Arial"/>
              </a:rPr>
              <a:t>구조대상자</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발견</a:t>
            </a: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rgbClr val="000000"/>
              </a:buClr>
              <a:buSzPts val="1200"/>
              <a:buFont typeface="Malgun Gothic"/>
              <a:buAutoNum type="arabicPeriod" startAt="3"/>
            </a:pPr>
            <a:r>
              <a:rPr lang="en-US" sz="1100" b="0" i="0" u="none" strike="noStrike" cap="none" dirty="0" err="1">
                <a:solidFill>
                  <a:srgbClr val="000000"/>
                </a:solidFill>
                <a:latin typeface="Arial"/>
                <a:ea typeface="Arial"/>
                <a:cs typeface="Arial"/>
                <a:sym typeface="Arial"/>
              </a:rPr>
              <a:t>소형</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로봇이</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일정</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조건</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충족</a:t>
            </a:r>
            <a:r>
              <a:rPr lang="en-US" sz="1100" b="0" i="0" u="none" strike="noStrike" cap="none" dirty="0">
                <a:solidFill>
                  <a:srgbClr val="000000"/>
                </a:solidFill>
                <a:latin typeface="Arial"/>
                <a:ea typeface="Arial"/>
                <a:cs typeface="Arial"/>
                <a:sym typeface="Arial"/>
              </a:rPr>
              <a:t> 시 </a:t>
            </a:r>
            <a:r>
              <a:rPr lang="en-US" sz="1100" b="0" i="0" u="none" strike="noStrike" cap="none" dirty="0" err="1">
                <a:solidFill>
                  <a:srgbClr val="000000"/>
                </a:solidFill>
                <a:latin typeface="Arial"/>
                <a:ea typeface="Arial"/>
                <a:cs typeface="Arial"/>
                <a:sym typeface="Arial"/>
              </a:rPr>
              <a:t>모체</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로봇으로</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되돌아옴</a:t>
            </a: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chemeClr val="dk1"/>
              </a:buClr>
              <a:buSzPts val="1200"/>
              <a:buFont typeface="Malgun Gothic"/>
              <a:buNone/>
            </a:pP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rgbClr val="000000"/>
              </a:buClr>
              <a:buSzPts val="1200"/>
              <a:buFont typeface="Malgun Gothic"/>
              <a:buNone/>
            </a:pP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관리자</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접근</a:t>
            </a:r>
            <a:r>
              <a:rPr lang="en-US" sz="1100" b="0" i="0" u="none" strike="noStrike" cap="none" dirty="0">
                <a:solidFill>
                  <a:srgbClr val="000000"/>
                </a:solidFill>
                <a:latin typeface="Arial"/>
                <a:ea typeface="Arial"/>
                <a:cs typeface="Arial"/>
                <a:sym typeface="Arial"/>
              </a:rPr>
              <a:t> </a:t>
            </a:r>
            <a:r>
              <a:rPr lang="ko-KR" altLang="en-US" sz="1100" b="0" i="0" u="none" strike="noStrike" cap="none" dirty="0">
                <a:solidFill>
                  <a:srgbClr val="000000"/>
                </a:solidFill>
                <a:latin typeface="Arial"/>
                <a:ea typeface="Arial"/>
                <a:cs typeface="Arial"/>
                <a:sym typeface="Arial"/>
              </a:rPr>
              <a:t>측면</a:t>
            </a:r>
            <a:r>
              <a:rPr lang="en-US" altLang="ko-KR" sz="1100" b="0" i="0" u="none" strike="noStrike" cap="none" dirty="0">
                <a:solidFill>
                  <a:srgbClr val="000000"/>
                </a:solidFill>
                <a:latin typeface="Arial"/>
                <a:ea typeface="Arial"/>
                <a:cs typeface="Arial"/>
                <a:sym typeface="Arial"/>
              </a:rPr>
              <a:t> ]</a:t>
            </a:r>
            <a:endParaRPr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rgbClr val="000000"/>
              </a:buClr>
              <a:buSzPts val="1200"/>
              <a:buFont typeface="Malgun Gothic"/>
              <a:buAutoNum type="arabicPeriod"/>
            </a:pPr>
            <a:r>
              <a:rPr lang="en-US" sz="1100" b="0" i="0" u="none" strike="noStrike" cap="none" dirty="0" err="1">
                <a:solidFill>
                  <a:srgbClr val="000000"/>
                </a:solidFill>
                <a:latin typeface="Arial"/>
                <a:ea typeface="Arial"/>
                <a:cs typeface="Arial"/>
                <a:sym typeface="Arial"/>
              </a:rPr>
              <a:t>관제</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서버</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로그인</a:t>
            </a:r>
            <a:endParaRPr lang="en-US" sz="1100" b="0" i="0" u="none" strike="noStrike" cap="none" dirty="0">
              <a:solidFill>
                <a:srgbClr val="000000"/>
              </a:solidFill>
              <a:latin typeface="Arial"/>
              <a:ea typeface="Arial"/>
              <a:cs typeface="Arial"/>
              <a:sym typeface="Arial"/>
            </a:endParaRPr>
          </a:p>
          <a:p>
            <a:pPr marL="0" marR="0" lvl="0" indent="0" algn="just" rtl="0">
              <a:lnSpc>
                <a:spcPct val="100000"/>
              </a:lnSpc>
              <a:spcBef>
                <a:spcPts val="600"/>
              </a:spcBef>
              <a:spcAft>
                <a:spcPts val="0"/>
              </a:spcAft>
              <a:buClr>
                <a:srgbClr val="000000"/>
              </a:buClr>
              <a:buSzPts val="1200"/>
              <a:buFont typeface="Malgun Gothic"/>
              <a:buAutoNum type="arabicPeriod"/>
            </a:pPr>
            <a:r>
              <a:rPr lang="ko-KR" altLang="en-US" sz="1100" dirty="0"/>
              <a:t>관제</a:t>
            </a:r>
            <a:r>
              <a:rPr lang="en-US" altLang="ko-KR" sz="1100" dirty="0"/>
              <a:t> </a:t>
            </a:r>
            <a:r>
              <a:rPr lang="ko-KR" altLang="en-US" sz="1100" dirty="0"/>
              <a:t>활동</a:t>
            </a:r>
            <a:endParaRPr sz="1100" b="0" i="0" u="none" strike="noStrike" cap="none" dirty="0">
              <a:solidFill>
                <a:srgbClr val="000000"/>
              </a:solidFill>
              <a:latin typeface="Arial"/>
              <a:ea typeface="Arial"/>
              <a:cs typeface="Arial"/>
              <a:sym typeface="Arial"/>
            </a:endParaRPr>
          </a:p>
          <a:p>
            <a:pPr marL="447675" lvl="4" indent="-447675" algn="just">
              <a:spcBef>
                <a:spcPts val="600"/>
              </a:spcBef>
              <a:buSzPts val="1200"/>
            </a:pPr>
            <a:r>
              <a:rPr lang="en-US" sz="1100" b="0" i="0" u="none" strike="noStrike" cap="none" dirty="0">
                <a:solidFill>
                  <a:srgbClr val="000000"/>
                </a:solidFill>
                <a:latin typeface="Arial"/>
                <a:ea typeface="Arial"/>
                <a:cs typeface="Arial"/>
                <a:sym typeface="Arial"/>
              </a:rPr>
              <a:t>    2-1.  </a:t>
            </a:r>
            <a:r>
              <a:rPr lang="en-US" sz="1100" b="0" i="0" u="none" strike="noStrike" cap="none" dirty="0" err="1">
                <a:solidFill>
                  <a:srgbClr val="000000"/>
                </a:solidFill>
                <a:latin typeface="Arial"/>
                <a:ea typeface="Arial"/>
                <a:cs typeface="Arial"/>
                <a:sym typeface="Arial"/>
              </a:rPr>
              <a:t>모체</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로봇</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또는</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소형</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로봇의</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주변</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상황</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실시간</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스트리밍</a:t>
            </a:r>
            <a:r>
              <a:rPr lang="en-US" sz="1100" b="0" i="0" u="none" strike="noStrike" cap="none" dirty="0">
                <a:solidFill>
                  <a:srgbClr val="000000"/>
                </a:solidFill>
                <a:latin typeface="Arial"/>
                <a:ea typeface="Arial"/>
                <a:cs typeface="Arial"/>
                <a:sym typeface="Arial"/>
              </a:rPr>
              <a:t> 및 </a:t>
            </a:r>
            <a:r>
              <a:rPr lang="en-US" sz="1100" b="0" i="0" u="none" strike="noStrike" cap="none" dirty="0" err="1">
                <a:solidFill>
                  <a:srgbClr val="000000"/>
                </a:solidFill>
                <a:latin typeface="Arial"/>
                <a:ea typeface="Arial"/>
                <a:cs typeface="Arial"/>
                <a:sym typeface="Arial"/>
              </a:rPr>
              <a:t>원격제어</a:t>
            </a:r>
            <a:endParaRPr sz="1100" b="0" i="0" u="none" strike="noStrike" cap="none" dirty="0">
              <a:solidFill>
                <a:srgbClr val="000000"/>
              </a:solidFill>
              <a:latin typeface="Arial"/>
              <a:ea typeface="Arial"/>
              <a:cs typeface="Arial"/>
              <a:sym typeface="Arial"/>
            </a:endParaRPr>
          </a:p>
          <a:p>
            <a:pPr marL="447675" lvl="4" indent="-447675" algn="just">
              <a:spcBef>
                <a:spcPts val="600"/>
              </a:spcBef>
              <a:buSzPts val="1200"/>
            </a:pPr>
            <a:r>
              <a:rPr lang="en-US" sz="1100" b="0" i="0" u="none" strike="noStrike" cap="none" dirty="0">
                <a:solidFill>
                  <a:srgbClr val="000000"/>
                </a:solidFill>
                <a:latin typeface="Arial"/>
                <a:ea typeface="Arial"/>
                <a:cs typeface="Arial"/>
                <a:sym typeface="Arial"/>
              </a:rPr>
              <a:t>    2-2.  </a:t>
            </a:r>
            <a:r>
              <a:rPr lang="en-US" sz="1100" b="0" i="0" u="none" strike="noStrike" cap="none" dirty="0" err="1">
                <a:solidFill>
                  <a:srgbClr val="000000"/>
                </a:solidFill>
                <a:latin typeface="Arial"/>
                <a:ea typeface="Arial"/>
                <a:cs typeface="Arial"/>
                <a:sym typeface="Arial"/>
              </a:rPr>
              <a:t>모체</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로봇으로부터</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받은</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데이터</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확인</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혹은</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영상</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정보</a:t>
            </a:r>
            <a:r>
              <a:rPr lang="en-US" sz="1100" b="0" i="0" u="none" strike="noStrike" cap="none" dirty="0">
                <a:solidFill>
                  <a:srgbClr val="000000"/>
                </a:solidFill>
                <a:latin typeface="Arial"/>
                <a:ea typeface="Arial"/>
                <a:cs typeface="Arial"/>
                <a:sym typeface="Arial"/>
              </a:rPr>
              <a:t> </a:t>
            </a:r>
            <a:r>
              <a:rPr lang="en-US" sz="1100" b="0" i="0" u="none" strike="noStrike" cap="none" dirty="0" err="1">
                <a:solidFill>
                  <a:srgbClr val="000000"/>
                </a:solidFill>
                <a:latin typeface="Arial"/>
                <a:ea typeface="Arial"/>
                <a:cs typeface="Arial"/>
                <a:sym typeface="Arial"/>
              </a:rPr>
              <a:t>확인</a:t>
            </a:r>
            <a:r>
              <a:rPr lang="en-US" sz="1100" b="0" i="0" u="none" strike="noStrike" cap="none" dirty="0">
                <a:solidFill>
                  <a:srgbClr val="000000"/>
                </a:solidFill>
                <a:latin typeface="Arial"/>
                <a:ea typeface="Arial"/>
                <a:cs typeface="Arial"/>
                <a:sym typeface="Arial"/>
              </a:rPr>
              <a:t> </a:t>
            </a:r>
            <a:endParaRPr sz="1100" b="0" i="0" u="none" strike="noStrike" cap="none" dirty="0">
              <a:solidFill>
                <a:srgbClr val="000000"/>
              </a:solidFill>
              <a:latin typeface="Arial"/>
              <a:ea typeface="Arial"/>
              <a:cs typeface="Arial"/>
              <a:sym typeface="Arial"/>
            </a:endParaRPr>
          </a:p>
        </p:txBody>
      </p:sp>
      <p:sp>
        <p:nvSpPr>
          <p:cNvPr id="266" name="Google Shape;266;p10"/>
          <p:cNvSpPr txBox="1"/>
          <p:nvPr/>
        </p:nvSpPr>
        <p:spPr>
          <a:xfrm>
            <a:off x="1476375" y="1477962"/>
            <a:ext cx="3469977"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[전체 서비스 구성도] </a:t>
            </a:r>
            <a:endParaRPr sz="1400" b="0" i="0" u="none" strike="noStrike" cap="none">
              <a:solidFill>
                <a:srgbClr val="000000"/>
              </a:solidFill>
              <a:latin typeface="Arial"/>
              <a:ea typeface="Arial"/>
              <a:cs typeface="Arial"/>
              <a:sym typeface="Arial"/>
            </a:endParaRPr>
          </a:p>
        </p:txBody>
      </p:sp>
      <p:sp>
        <p:nvSpPr>
          <p:cNvPr id="267" name="Google Shape;267;p10"/>
          <p:cNvSpPr txBox="1"/>
          <p:nvPr/>
        </p:nvSpPr>
        <p:spPr>
          <a:xfrm>
            <a:off x="1581150" y="5414265"/>
            <a:ext cx="2125662"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1] 전체 서비스 구성도</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11"/>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273" name="Google Shape;273;p11"/>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274" name="Google Shape;274;p11"/>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275" name="Google Shape;275;p11"/>
          <p:cNvSpPr txBox="1"/>
          <p:nvPr/>
        </p:nvSpPr>
        <p:spPr>
          <a:xfrm>
            <a:off x="323850" y="692150"/>
            <a:ext cx="35655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서비스 구성도 - </a:t>
            </a:r>
            <a:r>
              <a:rPr lang="en-US" sz="1000" b="1" i="0" u="none" strike="noStrike" cap="none">
                <a:solidFill>
                  <a:schemeClr val="lt1"/>
                </a:solidFill>
                <a:latin typeface="Malgun Gothic"/>
                <a:ea typeface="Malgun Gothic"/>
                <a:cs typeface="Malgun Gothic"/>
                <a:sym typeface="Malgun Gothic"/>
              </a:rPr>
              <a:t>서비스 시나리오</a:t>
            </a:r>
            <a:endParaRPr sz="1400" b="0" i="0" u="none" strike="noStrike" cap="none">
              <a:solidFill>
                <a:srgbClr val="000000"/>
              </a:solidFill>
              <a:latin typeface="Arial"/>
              <a:ea typeface="Arial"/>
              <a:cs typeface="Arial"/>
              <a:sym typeface="Arial"/>
            </a:endParaRPr>
          </a:p>
        </p:txBody>
      </p:sp>
      <p:pic>
        <p:nvPicPr>
          <p:cNvPr id="276" name="Google Shape;276;p11"/>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277" name="Google Shape;277;p11"/>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278" name="Google Shape;278;p1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279" name="Google Shape;279;p11"/>
          <p:cNvPicPr preferRelativeResize="0"/>
          <p:nvPr/>
        </p:nvPicPr>
        <p:blipFill rotWithShape="1">
          <a:blip r:embed="rId4">
            <a:alphaModFix/>
          </a:blip>
          <a:srcRect/>
          <a:stretch/>
        </p:blipFill>
        <p:spPr>
          <a:xfrm>
            <a:off x="8115300" y="125412"/>
            <a:ext cx="868362" cy="279400"/>
          </a:xfrm>
          <a:prstGeom prst="rect">
            <a:avLst/>
          </a:prstGeom>
          <a:noFill/>
          <a:ln>
            <a:noFill/>
          </a:ln>
        </p:spPr>
      </p:pic>
      <p:pic>
        <p:nvPicPr>
          <p:cNvPr id="280" name="Google Shape;280;p11"/>
          <p:cNvPicPr preferRelativeResize="0"/>
          <p:nvPr/>
        </p:nvPicPr>
        <p:blipFill rotWithShape="1">
          <a:blip r:embed="rId5">
            <a:alphaModFix/>
          </a:blip>
          <a:srcRect/>
          <a:stretch/>
        </p:blipFill>
        <p:spPr>
          <a:xfrm>
            <a:off x="222250" y="2305050"/>
            <a:ext cx="4843462" cy="2724150"/>
          </a:xfrm>
          <a:prstGeom prst="rect">
            <a:avLst/>
          </a:prstGeom>
          <a:noFill/>
          <a:ln>
            <a:noFill/>
          </a:ln>
        </p:spPr>
      </p:pic>
      <p:sp>
        <p:nvSpPr>
          <p:cNvPr id="281" name="Google Shape;281;p11"/>
          <p:cNvSpPr txBox="1"/>
          <p:nvPr/>
        </p:nvSpPr>
        <p:spPr>
          <a:xfrm>
            <a:off x="222250" y="1473200"/>
            <a:ext cx="4843462" cy="438785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282" name="Google Shape;282;p11"/>
          <p:cNvSpPr txBox="1"/>
          <p:nvPr/>
        </p:nvSpPr>
        <p:spPr>
          <a:xfrm>
            <a:off x="5137150" y="1473200"/>
            <a:ext cx="3725862" cy="438785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100"/>
              <a:buFont typeface="Malgun Gothic"/>
              <a:buNone/>
            </a:pPr>
            <a:r>
              <a:rPr lang="en-US" sz="1200" b="0" i="0" u="none" strike="noStrike" cap="none" dirty="0" err="1">
                <a:solidFill>
                  <a:srgbClr val="000000"/>
                </a:solidFill>
                <a:latin typeface="Arial"/>
                <a:ea typeface="Arial"/>
                <a:cs typeface="Arial"/>
                <a:sym typeface="Arial"/>
              </a:rPr>
              <a:t>서비스</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순서</a:t>
            </a:r>
            <a:endParaRPr sz="12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100"/>
              <a:buFont typeface="Malgun Gothic"/>
              <a:buNone/>
            </a:pPr>
            <a:endParaRPr sz="12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100"/>
              <a:buFont typeface="Malgun Gothic"/>
              <a:buNone/>
            </a:pPr>
            <a:r>
              <a:rPr lang="en-US" sz="1200" b="0" i="0" u="none" strike="noStrike" cap="none" dirty="0">
                <a:solidFill>
                  <a:srgbClr val="000000"/>
                </a:solidFill>
                <a:latin typeface="Arial"/>
                <a:ea typeface="Arial"/>
                <a:cs typeface="Arial"/>
                <a:sym typeface="Arial"/>
              </a:rPr>
              <a:t>USER</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100"/>
              <a:buFont typeface="Arial"/>
              <a:buAutoNum type="arabicPeriod"/>
            </a:pPr>
            <a:r>
              <a:rPr lang="en-US" sz="1200" b="0" i="0" u="none" strike="noStrike" cap="none" dirty="0" err="1">
                <a:solidFill>
                  <a:srgbClr val="000000"/>
                </a:solidFill>
                <a:latin typeface="Arial"/>
                <a:ea typeface="Arial"/>
                <a:cs typeface="Arial"/>
                <a:sym typeface="Arial"/>
              </a:rPr>
              <a:t>관리자가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웹</a:t>
            </a:r>
            <a:r>
              <a:rPr lang="en-US" sz="1200" b="0" i="0" u="none" strike="noStrike" cap="none" dirty="0" err="1">
                <a:solidFill>
                  <a:schemeClr val="dk1"/>
                </a:solidFill>
                <a:latin typeface="Arial"/>
                <a:ea typeface="Arial"/>
                <a:cs typeface="Arial"/>
                <a:sym typeface="Arial"/>
              </a:rPr>
              <a:t>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접속</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접근하는</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데이터들을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서버에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전달</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필요한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요청</a:t>
            </a:r>
            <a:endParaRPr sz="12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100"/>
              <a:buFont typeface="Arial"/>
              <a:buNone/>
            </a:pPr>
            <a:endParaRPr sz="12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100"/>
              <a:buFont typeface="Malgun Gothic"/>
              <a:buNone/>
            </a:pPr>
            <a:r>
              <a:rPr lang="en-US" sz="1200" b="0" i="0" u="none" strike="noStrike" cap="none" dirty="0">
                <a:solidFill>
                  <a:srgbClr val="000000"/>
                </a:solidFill>
                <a:latin typeface="Arial"/>
                <a:ea typeface="Arial"/>
                <a:cs typeface="Arial"/>
                <a:sym typeface="Arial"/>
              </a:rPr>
              <a:t>Front-end</a:t>
            </a:r>
            <a:endParaRPr sz="1200" b="0" i="0" u="none" strike="noStrike" cap="none" dirty="0">
              <a:solidFill>
                <a:srgbClr val="000000"/>
              </a:solidFill>
              <a:latin typeface="Arial"/>
              <a:ea typeface="Arial"/>
              <a:cs typeface="Arial"/>
              <a:sym typeface="Arial"/>
            </a:endParaRPr>
          </a:p>
          <a:p>
            <a:pPr marL="176213" marR="0" lvl="0" indent="-157163" algn="just" rtl="0">
              <a:lnSpc>
                <a:spcPct val="100000"/>
              </a:lnSpc>
              <a:spcBef>
                <a:spcPts val="0"/>
              </a:spcBef>
              <a:spcAft>
                <a:spcPts val="0"/>
              </a:spcAft>
              <a:buClr>
                <a:srgbClr val="000000"/>
              </a:buClr>
              <a:buSzPts val="1100"/>
              <a:buFont typeface="Malgun Gothic"/>
              <a:buAutoNum type="arabicPeriod" startAt="2"/>
            </a:pPr>
            <a:r>
              <a:rPr lang="en-US" sz="1200" dirty="0"/>
              <a:t>  </a:t>
            </a:r>
            <a:r>
              <a:rPr lang="en-US" sz="1200" dirty="0" err="1"/>
              <a:t>서버에서</a:t>
            </a:r>
            <a:r>
              <a:rPr lang="en-US" sz="1200" dirty="0"/>
              <a:t> </a:t>
            </a:r>
            <a:r>
              <a:rPr lang="en-US" sz="1200" dirty="0" err="1"/>
              <a:t>받아온</a:t>
            </a:r>
            <a:r>
              <a:rPr lang="en-US" sz="1200" dirty="0"/>
              <a:t> </a:t>
            </a:r>
            <a:r>
              <a:rPr lang="en-US" sz="1200" dirty="0" err="1"/>
              <a:t>데이터를</a:t>
            </a:r>
            <a:r>
              <a:rPr lang="en-US" sz="1200" dirty="0"/>
              <a:t> </a:t>
            </a:r>
            <a:r>
              <a:rPr lang="en-US" sz="1200" dirty="0" err="1"/>
              <a:t>관리자가</a:t>
            </a:r>
            <a:r>
              <a:rPr lang="en-US" sz="1200" dirty="0"/>
              <a:t> </a:t>
            </a:r>
            <a:r>
              <a:rPr lang="en-US" sz="1200" dirty="0" err="1"/>
              <a:t>이용할</a:t>
            </a:r>
            <a:r>
              <a:rPr lang="en-US" sz="1200" dirty="0"/>
              <a:t> 수 </a:t>
            </a:r>
            <a:r>
              <a:rPr lang="en-US" sz="1200" dirty="0" err="1"/>
              <a:t>있도록</a:t>
            </a:r>
            <a:r>
              <a:rPr lang="en-US" sz="1200" dirty="0"/>
              <a:t> </a:t>
            </a:r>
            <a:r>
              <a:rPr lang="en-US" sz="1200" dirty="0" err="1"/>
              <a:t>휴대폰이나</a:t>
            </a:r>
            <a:r>
              <a:rPr lang="en-US" sz="1200" dirty="0"/>
              <a:t> </a:t>
            </a:r>
            <a:r>
              <a:rPr lang="en-US" sz="1200" dirty="0" err="1"/>
              <a:t>컴퓨터로</a:t>
            </a:r>
            <a:r>
              <a:rPr lang="en-US" sz="1200" dirty="0"/>
              <a:t> </a:t>
            </a:r>
            <a:r>
              <a:rPr lang="en-US" sz="1200" dirty="0" err="1"/>
              <a:t>전달</a:t>
            </a:r>
            <a:endParaRPr sz="1200" dirty="0"/>
          </a:p>
          <a:p>
            <a:pPr marL="176213" marR="0" lvl="0" indent="-157163" algn="just" rtl="0">
              <a:lnSpc>
                <a:spcPct val="100000"/>
              </a:lnSpc>
              <a:spcBef>
                <a:spcPts val="0"/>
              </a:spcBef>
              <a:spcAft>
                <a:spcPts val="0"/>
              </a:spcAft>
              <a:buClr>
                <a:srgbClr val="000000"/>
              </a:buClr>
              <a:buSzPts val="1100"/>
              <a:buFont typeface="Arial"/>
              <a:buAutoNum type="arabicPeriod" startAt="2"/>
            </a:pPr>
            <a:r>
              <a:rPr lang="en-US" sz="1200" dirty="0" err="1"/>
              <a:t>모체</a:t>
            </a:r>
            <a:r>
              <a:rPr lang="en-US" sz="1200" dirty="0"/>
              <a:t> </a:t>
            </a:r>
            <a:r>
              <a:rPr lang="en-US" sz="1200" dirty="0" err="1"/>
              <a:t>로봇과</a:t>
            </a:r>
            <a:r>
              <a:rPr lang="en-US" sz="1200" dirty="0"/>
              <a:t> </a:t>
            </a:r>
            <a:r>
              <a:rPr lang="en-US" sz="1200" dirty="0" err="1"/>
              <a:t>소형</a:t>
            </a:r>
            <a:r>
              <a:rPr lang="en-US" sz="1200" dirty="0"/>
              <a:t> </a:t>
            </a:r>
            <a:r>
              <a:rPr lang="en-US" sz="1200" dirty="0" err="1"/>
              <a:t>로봇으로부터</a:t>
            </a:r>
            <a:r>
              <a:rPr lang="en-US" sz="1200" dirty="0"/>
              <a:t> </a:t>
            </a:r>
            <a:r>
              <a:rPr lang="en-US" sz="1200" dirty="0" err="1"/>
              <a:t>전달되는</a:t>
            </a:r>
            <a:r>
              <a:rPr lang="en-US" sz="1200" dirty="0"/>
              <a:t> </a:t>
            </a:r>
            <a:r>
              <a:rPr lang="en-US" sz="1200" dirty="0" err="1"/>
              <a:t>실시간</a:t>
            </a:r>
            <a:r>
              <a:rPr lang="en-US" sz="1200" dirty="0"/>
              <a:t> </a:t>
            </a:r>
            <a:r>
              <a:rPr lang="en-US" sz="1200" dirty="0" err="1"/>
              <a:t>스트리밍</a:t>
            </a:r>
            <a:r>
              <a:rPr lang="en-US" sz="1200" dirty="0"/>
              <a:t> </a:t>
            </a:r>
            <a:r>
              <a:rPr lang="en-US" sz="1200" dirty="0" err="1"/>
              <a:t>영상을</a:t>
            </a:r>
            <a:r>
              <a:rPr lang="en-US" sz="1200" dirty="0"/>
              <a:t> </a:t>
            </a:r>
            <a:r>
              <a:rPr lang="en-US" sz="1200" dirty="0" err="1"/>
              <a:t>파일</a:t>
            </a:r>
            <a:r>
              <a:rPr lang="en-US" sz="1200" dirty="0"/>
              <a:t> </a:t>
            </a:r>
            <a:r>
              <a:rPr lang="en-US" sz="1200" dirty="0" err="1"/>
              <a:t>형식으로</a:t>
            </a:r>
            <a:r>
              <a:rPr lang="en-US" sz="1200" dirty="0"/>
              <a:t> </a:t>
            </a:r>
            <a:r>
              <a:rPr lang="en-US" sz="1200" dirty="0" err="1"/>
              <a:t>서버에</a:t>
            </a:r>
            <a:r>
              <a:rPr lang="en-US" sz="1200" dirty="0"/>
              <a:t> </a:t>
            </a:r>
            <a:r>
              <a:rPr lang="en-US" sz="1200" dirty="0" err="1"/>
              <a:t>저장</a:t>
            </a:r>
            <a:endParaRPr sz="1200" dirty="0"/>
          </a:p>
          <a:p>
            <a:pPr marL="176213" marR="0" lvl="0" indent="-157163" algn="just" rtl="0">
              <a:lnSpc>
                <a:spcPct val="100000"/>
              </a:lnSpc>
              <a:spcBef>
                <a:spcPts val="0"/>
              </a:spcBef>
              <a:spcAft>
                <a:spcPts val="0"/>
              </a:spcAft>
              <a:buClr>
                <a:srgbClr val="000000"/>
              </a:buClr>
              <a:buSzPts val="1100"/>
              <a:buFont typeface="Arial"/>
              <a:buAutoNum type="arabicPeriod" startAt="2"/>
            </a:pPr>
            <a:r>
              <a:rPr lang="en-US" sz="1200" dirty="0" err="1"/>
              <a:t>실시간</a:t>
            </a:r>
            <a:r>
              <a:rPr lang="en-US" sz="1200" dirty="0"/>
              <a:t> </a:t>
            </a:r>
            <a:r>
              <a:rPr lang="en-US" sz="1200" dirty="0" err="1"/>
              <a:t>스트리밍</a:t>
            </a:r>
            <a:r>
              <a:rPr lang="en-US" sz="1200" dirty="0"/>
              <a:t> </a:t>
            </a:r>
            <a:r>
              <a:rPr lang="en-US" sz="1200" dirty="0" err="1"/>
              <a:t>영상을</a:t>
            </a:r>
            <a:r>
              <a:rPr lang="en-US" sz="1200" dirty="0"/>
              <a:t> </a:t>
            </a:r>
            <a:r>
              <a:rPr lang="en-US" sz="1200" dirty="0" err="1"/>
              <a:t>관리자가</a:t>
            </a:r>
            <a:r>
              <a:rPr lang="en-US" sz="1200" dirty="0"/>
              <a:t> </a:t>
            </a:r>
            <a:r>
              <a:rPr lang="en-US" sz="1200" dirty="0" err="1"/>
              <a:t>확인</a:t>
            </a:r>
            <a:endParaRPr sz="1200" dirty="0"/>
          </a:p>
          <a:p>
            <a:pPr marL="0" marR="0" lvl="0" indent="0" algn="just" rtl="0">
              <a:lnSpc>
                <a:spcPct val="100000"/>
              </a:lnSpc>
              <a:spcBef>
                <a:spcPts val="0"/>
              </a:spcBef>
              <a:spcAft>
                <a:spcPts val="0"/>
              </a:spcAft>
              <a:buClr>
                <a:srgbClr val="000000"/>
              </a:buClr>
              <a:buSzPts val="1100"/>
              <a:buFont typeface="Arial"/>
              <a:buNone/>
            </a:pPr>
            <a:endParaRPr sz="12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rgbClr val="000000"/>
              </a:buClr>
              <a:buSzPts val="1100"/>
              <a:buFont typeface="Malgun Gothic"/>
              <a:buNone/>
            </a:pPr>
            <a:r>
              <a:rPr lang="en-US" sz="1200" b="0" i="0" u="none" strike="noStrike" cap="none" dirty="0">
                <a:solidFill>
                  <a:srgbClr val="000000"/>
                </a:solidFill>
                <a:latin typeface="Arial"/>
                <a:ea typeface="Arial"/>
                <a:cs typeface="Arial"/>
                <a:sym typeface="Arial"/>
              </a:rPr>
              <a:t>Back-end</a:t>
            </a:r>
            <a:endParaRPr sz="1200" b="0" i="0" u="none" strike="noStrike" cap="none" dirty="0">
              <a:solidFill>
                <a:srgbClr val="000000"/>
              </a:solidFill>
              <a:latin typeface="Arial"/>
              <a:ea typeface="Arial"/>
              <a:cs typeface="Arial"/>
              <a:sym typeface="Arial"/>
            </a:endParaRPr>
          </a:p>
          <a:p>
            <a:pPr marL="176213" marR="0" lvl="0" indent="-157163" algn="just" rtl="0">
              <a:lnSpc>
                <a:spcPct val="100000"/>
              </a:lnSpc>
              <a:spcBef>
                <a:spcPts val="0"/>
              </a:spcBef>
              <a:spcAft>
                <a:spcPts val="0"/>
              </a:spcAft>
              <a:buClr>
                <a:srgbClr val="000000"/>
              </a:buClr>
              <a:buSzPts val="1100"/>
              <a:buFont typeface="Malgun Gothic"/>
              <a:buAutoNum type="arabicPeriod" startAt="5"/>
            </a:pPr>
            <a:r>
              <a:rPr lang="en-US" sz="1200" b="0" i="0" u="none" strike="noStrike" cap="none" dirty="0" err="1">
                <a:solidFill>
                  <a:srgbClr val="000000"/>
                </a:solidFill>
                <a:latin typeface="Arial"/>
                <a:ea typeface="Arial"/>
                <a:cs typeface="Arial"/>
                <a:sym typeface="Arial"/>
              </a:rPr>
              <a:t>모체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로봇의</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모터의</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작동</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승하차기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개폐여부</a:t>
            </a:r>
            <a:r>
              <a:rPr lang="en-US" sz="1200" b="0" i="0" u="none" strike="noStrike" cap="none" dirty="0">
                <a:solidFill>
                  <a:srgbClr val="000000"/>
                </a:solidFill>
                <a:latin typeface="Arial"/>
                <a:ea typeface="Arial"/>
                <a:cs typeface="Arial"/>
                <a:sym typeface="Arial"/>
              </a:rPr>
              <a:t> 등 </a:t>
            </a:r>
            <a:r>
              <a:rPr lang="en-US" sz="1200" b="0" i="0" u="none" strike="noStrike" cap="none" dirty="0" err="1">
                <a:solidFill>
                  <a:srgbClr val="000000"/>
                </a:solidFill>
                <a:latin typeface="Arial"/>
                <a:ea typeface="Arial"/>
                <a:cs typeface="Arial"/>
                <a:sym typeface="Arial"/>
              </a:rPr>
              <a:t>센서로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수집한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소형</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수집한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저장</a:t>
            </a:r>
            <a:endParaRPr sz="1200" b="0" i="0" u="none" strike="noStrike" cap="none" dirty="0">
              <a:solidFill>
                <a:srgbClr val="000000"/>
              </a:solidFill>
              <a:latin typeface="Arial"/>
              <a:ea typeface="Arial"/>
              <a:cs typeface="Arial"/>
              <a:sym typeface="Arial"/>
            </a:endParaRPr>
          </a:p>
          <a:p>
            <a:pPr marL="176213" marR="0" lvl="0" indent="-157163" algn="just" rtl="0">
              <a:lnSpc>
                <a:spcPct val="100000"/>
              </a:lnSpc>
              <a:spcBef>
                <a:spcPts val="0"/>
              </a:spcBef>
              <a:spcAft>
                <a:spcPts val="0"/>
              </a:spcAft>
              <a:buClr>
                <a:srgbClr val="000000"/>
              </a:buClr>
              <a:buSzPts val="1100"/>
              <a:buFont typeface="Arial"/>
              <a:buAutoNum type="arabicPeriod" startAt="5"/>
            </a:pPr>
            <a:r>
              <a:rPr lang="en-US" sz="1200" b="0" i="0" u="none" strike="noStrike" cap="none" dirty="0" err="1">
                <a:solidFill>
                  <a:srgbClr val="000000"/>
                </a:solidFill>
                <a:latin typeface="Arial"/>
                <a:ea typeface="Arial"/>
                <a:cs typeface="Arial"/>
                <a:sym typeface="Arial"/>
              </a:rPr>
              <a:t>실시간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정보를</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서버에서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처리</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가능한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형태로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저장</a:t>
            </a:r>
            <a:endParaRPr sz="1200" b="0" i="0" u="none" strike="noStrike" cap="none" dirty="0">
              <a:solidFill>
                <a:srgbClr val="000000"/>
              </a:solidFill>
              <a:latin typeface="Arial"/>
              <a:ea typeface="Arial"/>
              <a:cs typeface="Arial"/>
              <a:sym typeface="Arial"/>
            </a:endParaRPr>
          </a:p>
          <a:p>
            <a:pPr marL="176213" marR="0" lvl="0" indent="-157163" algn="just" rtl="0">
              <a:lnSpc>
                <a:spcPct val="100000"/>
              </a:lnSpc>
              <a:spcBef>
                <a:spcPts val="0"/>
              </a:spcBef>
              <a:spcAft>
                <a:spcPts val="0"/>
              </a:spcAft>
              <a:buClr>
                <a:srgbClr val="000000"/>
              </a:buClr>
              <a:buSzPts val="1100"/>
              <a:buFont typeface="Arial"/>
              <a:buAutoNum type="arabicPeriod" startAt="5"/>
            </a:pPr>
            <a:r>
              <a:rPr lang="en-US" sz="1200" b="0" i="0" u="none" strike="noStrike" cap="none" dirty="0" err="1">
                <a:solidFill>
                  <a:srgbClr val="000000"/>
                </a:solidFill>
                <a:latin typeface="Arial"/>
                <a:ea typeface="Arial"/>
                <a:cs typeface="Arial"/>
                <a:sym typeface="Arial"/>
              </a:rPr>
              <a:t>관리자로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지정된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아이디와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비밀번호를</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저장</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web에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접속한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ip주소와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운영체제</a:t>
            </a:r>
            <a:r>
              <a:rPr lang="en-US" sz="1200" b="0" i="0" u="none" strike="noStrike" cap="none" dirty="0">
                <a:solidFill>
                  <a:schemeClr val="dk1"/>
                </a:solidFill>
                <a:latin typeface="Arial"/>
                <a:ea typeface="Arial"/>
                <a:cs typeface="Arial"/>
                <a:sym typeface="Arial"/>
              </a:rPr>
              <a:t> 등 </a:t>
            </a:r>
            <a:r>
              <a:rPr lang="en-US" sz="1200" b="0" i="0" u="none" strike="noStrike" cap="none" dirty="0" err="1">
                <a:solidFill>
                  <a:schemeClr val="dk1"/>
                </a:solidFill>
                <a:latin typeface="Arial"/>
                <a:ea typeface="Arial"/>
                <a:cs typeface="Arial"/>
                <a:sym typeface="Arial"/>
              </a:rPr>
              <a:t>정보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저장</a:t>
            </a:r>
            <a:endParaRPr sz="1200" b="0" i="0" u="none" strike="noStrike" cap="none" dirty="0">
              <a:solidFill>
                <a:srgbClr val="000000"/>
              </a:solidFill>
              <a:latin typeface="Arial"/>
              <a:ea typeface="Arial"/>
              <a:cs typeface="Arial"/>
              <a:sym typeface="Arial"/>
            </a:endParaRPr>
          </a:p>
          <a:p>
            <a:pPr marL="176213" marR="0" lvl="0" indent="-157163" algn="just" rtl="0">
              <a:lnSpc>
                <a:spcPct val="100000"/>
              </a:lnSpc>
              <a:spcBef>
                <a:spcPts val="0"/>
              </a:spcBef>
              <a:spcAft>
                <a:spcPts val="0"/>
              </a:spcAft>
              <a:buClr>
                <a:srgbClr val="000000"/>
              </a:buClr>
              <a:buSzPts val="1100"/>
              <a:buFont typeface="Arial"/>
              <a:buAutoNum type="arabicPeriod" startAt="5"/>
            </a:pPr>
            <a:r>
              <a:rPr lang="en-US" sz="1200" b="0" i="0" u="none" strike="noStrike" cap="none" dirty="0" err="1">
                <a:solidFill>
                  <a:srgbClr val="000000"/>
                </a:solidFill>
                <a:latin typeface="Arial"/>
                <a:ea typeface="Arial"/>
                <a:cs typeface="Arial"/>
                <a:sym typeface="Arial"/>
              </a:rPr>
              <a:t>딥러닝</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학습으로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재난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지역에서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구조대상자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발견</a:t>
            </a:r>
            <a:r>
              <a:rPr lang="en-US" sz="1200" b="0" i="0" u="none" strike="noStrike" cap="none" dirty="0">
                <a:solidFill>
                  <a:srgbClr val="000000"/>
                </a:solidFill>
                <a:latin typeface="Arial"/>
                <a:ea typeface="Arial"/>
                <a:cs typeface="Arial"/>
                <a:sym typeface="Arial"/>
              </a:rPr>
              <a:t> 시 </a:t>
            </a:r>
            <a:r>
              <a:rPr lang="en-US" sz="1200" b="0" i="0" u="none" strike="noStrike" cap="none" dirty="0" err="1">
                <a:solidFill>
                  <a:srgbClr val="000000"/>
                </a:solidFill>
                <a:latin typeface="Arial"/>
                <a:ea typeface="Arial"/>
                <a:cs typeface="Arial"/>
                <a:sym typeface="Arial"/>
              </a:rPr>
              <a:t>정보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저장</a:t>
            </a:r>
            <a:endParaRPr sz="1200" b="0" i="0" u="none" strike="noStrike" cap="none" dirty="0">
              <a:solidFill>
                <a:srgbClr val="000000"/>
              </a:solidFill>
              <a:latin typeface="Arial"/>
              <a:ea typeface="Arial"/>
              <a:cs typeface="Arial"/>
              <a:sym typeface="Arial"/>
            </a:endParaRPr>
          </a:p>
        </p:txBody>
      </p:sp>
      <p:sp>
        <p:nvSpPr>
          <p:cNvPr id="283" name="Google Shape;283;p11"/>
          <p:cNvSpPr txBox="1"/>
          <p:nvPr/>
        </p:nvSpPr>
        <p:spPr>
          <a:xfrm>
            <a:off x="947737" y="1471612"/>
            <a:ext cx="2941637" cy="3381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chemeClr val="dk1"/>
              </a:buClr>
              <a:buSzPts val="1600"/>
              <a:buFont typeface="Malgun Gothic"/>
              <a:buNone/>
            </a:pPr>
            <a:r>
              <a:rPr lang="en-US" sz="1600" b="1" i="0" u="none" strike="noStrike" cap="none" dirty="0">
                <a:solidFill>
                  <a:schemeClr val="dk1"/>
                </a:solidFill>
                <a:latin typeface="Malgun Gothic"/>
                <a:ea typeface="Malgun Gothic"/>
                <a:cs typeface="Malgun Gothic"/>
                <a:sym typeface="Malgun Gothic"/>
              </a:rPr>
              <a:t>[Web</a:t>
            </a:r>
            <a:r>
              <a:rPr lang="en-US" sz="1600" b="1" dirty="0">
                <a:solidFill>
                  <a:schemeClr val="dk1"/>
                </a:solidFill>
                <a:latin typeface="Malgun Gothic"/>
                <a:ea typeface="Malgun Gothic"/>
                <a:cs typeface="Malgun Gothic"/>
                <a:sym typeface="Malgun Gothic"/>
              </a:rPr>
              <a:t> </a:t>
            </a:r>
            <a:r>
              <a:rPr lang="ko-KR" altLang="en-US" sz="1600" b="1" dirty="0">
                <a:solidFill>
                  <a:schemeClr val="dk1"/>
                </a:solidFill>
                <a:latin typeface="Malgun Gothic"/>
                <a:ea typeface="Malgun Gothic"/>
                <a:cs typeface="Malgun Gothic"/>
                <a:sym typeface="Malgun Gothic"/>
              </a:rPr>
              <a:t>관제</a:t>
            </a:r>
            <a:r>
              <a:rPr lang="en-US" sz="1600" b="1" dirty="0">
                <a:solidFill>
                  <a:schemeClr val="dk1"/>
                </a:solidFill>
                <a:latin typeface="Malgun Gothic"/>
                <a:ea typeface="Malgun Gothic"/>
                <a:cs typeface="Malgun Gothic"/>
                <a:sym typeface="Malgun Gothic"/>
              </a:rPr>
              <a:t> </a:t>
            </a:r>
            <a:r>
              <a:rPr lang="en-US" sz="1600" b="1" i="0" u="none" strike="noStrike" cap="none" dirty="0" err="1">
                <a:solidFill>
                  <a:schemeClr val="dk1"/>
                </a:solidFill>
                <a:latin typeface="Malgun Gothic"/>
                <a:ea typeface="Malgun Gothic"/>
                <a:cs typeface="Malgun Gothic"/>
                <a:sym typeface="Malgun Gothic"/>
              </a:rPr>
              <a:t>서비스</a:t>
            </a:r>
            <a:r>
              <a:rPr lang="en-US" sz="1600" b="1" i="0" u="none" strike="noStrike" cap="none" dirty="0">
                <a:solidFill>
                  <a:schemeClr val="dk1"/>
                </a:solidFill>
                <a:latin typeface="Malgun Gothic"/>
                <a:ea typeface="Malgun Gothic"/>
                <a:cs typeface="Malgun Gothic"/>
                <a:sym typeface="Malgun Gothic"/>
              </a:rPr>
              <a:t> </a:t>
            </a:r>
            <a:r>
              <a:rPr lang="en-US" sz="1600" b="1" i="0" u="none" strike="noStrike" cap="none" dirty="0" err="1">
                <a:solidFill>
                  <a:schemeClr val="dk1"/>
                </a:solidFill>
                <a:latin typeface="Malgun Gothic"/>
                <a:ea typeface="Malgun Gothic"/>
                <a:cs typeface="Malgun Gothic"/>
                <a:sym typeface="Malgun Gothic"/>
              </a:rPr>
              <a:t>구성도</a:t>
            </a:r>
            <a:r>
              <a:rPr lang="en-US" sz="1600" b="1" i="0" u="none" strike="noStrike" cap="none" dirty="0">
                <a:solidFill>
                  <a:schemeClr val="dk1"/>
                </a:solidFill>
                <a:latin typeface="Malgun Gothic"/>
                <a:ea typeface="Malgun Gothic"/>
                <a:cs typeface="Malgun Gothic"/>
                <a:sym typeface="Malgun Gothic"/>
              </a:rPr>
              <a:t>] </a:t>
            </a:r>
            <a:endParaRPr sz="1400" b="0" i="0" u="none" strike="noStrike" cap="none" dirty="0">
              <a:solidFill>
                <a:srgbClr val="000000"/>
              </a:solidFill>
              <a:latin typeface="Arial"/>
              <a:ea typeface="Arial"/>
              <a:cs typeface="Arial"/>
              <a:sym typeface="Arial"/>
            </a:endParaRPr>
          </a:p>
        </p:txBody>
      </p:sp>
      <p:sp>
        <p:nvSpPr>
          <p:cNvPr id="2" name="Google Shape;267;p10">
            <a:extLst>
              <a:ext uri="{FF2B5EF4-FFF2-40B4-BE49-F238E27FC236}">
                <a16:creationId xmlns:a16="http://schemas.microsoft.com/office/drawing/2014/main" id="{326FB748-DD66-B043-D2A7-1A132E109A1E}"/>
              </a:ext>
            </a:extLst>
          </p:cNvPr>
          <p:cNvSpPr txBox="1"/>
          <p:nvPr/>
        </p:nvSpPr>
        <p:spPr>
          <a:xfrm>
            <a:off x="1581150" y="5371306"/>
            <a:ext cx="2125662"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2] Web </a:t>
            </a:r>
            <a:r>
              <a:rPr lang="ko-KR" altLang="en-US" sz="900" b="0" i="0" u="none" dirty="0">
                <a:solidFill>
                  <a:schemeClr val="dk1"/>
                </a:solidFill>
                <a:latin typeface="Malgun Gothic"/>
                <a:ea typeface="Malgun Gothic"/>
                <a:cs typeface="Malgun Gothic"/>
                <a:sym typeface="Malgun Gothic"/>
              </a:rPr>
              <a:t>서버 서비스 구성도</a:t>
            </a:r>
            <a:endParaRPr lang="ko-KR" alt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8" name="Google Shape;298;p12"/>
          <p:cNvSpPr txBox="1"/>
          <p:nvPr/>
        </p:nvSpPr>
        <p:spPr>
          <a:xfrm>
            <a:off x="222250" y="1473200"/>
            <a:ext cx="5797550" cy="438785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289" name="Google Shape;289;p12"/>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290" name="Google Shape;290;p12"/>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291" name="Google Shape;291;p12"/>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292" name="Google Shape;292;p12"/>
          <p:cNvSpPr txBox="1"/>
          <p:nvPr/>
        </p:nvSpPr>
        <p:spPr>
          <a:xfrm>
            <a:off x="323850" y="692150"/>
            <a:ext cx="35655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서비스 구성도 – </a:t>
            </a:r>
            <a:r>
              <a:rPr lang="en-US" sz="1400" b="1" i="0" u="none" strike="noStrike" cap="none">
                <a:solidFill>
                  <a:schemeClr val="lt1"/>
                </a:solidFill>
                <a:latin typeface="Malgun Gothic"/>
                <a:ea typeface="Malgun Gothic"/>
                <a:cs typeface="Malgun Gothic"/>
                <a:sym typeface="Malgun Gothic"/>
              </a:rPr>
              <a:t>모체 로봇</a:t>
            </a:r>
            <a:endParaRPr sz="1400" b="0" i="0" u="none" strike="noStrike" cap="none">
              <a:solidFill>
                <a:srgbClr val="000000"/>
              </a:solidFill>
              <a:latin typeface="Arial"/>
              <a:ea typeface="Arial"/>
              <a:cs typeface="Arial"/>
              <a:sym typeface="Arial"/>
            </a:endParaRPr>
          </a:p>
        </p:txBody>
      </p:sp>
      <p:pic>
        <p:nvPicPr>
          <p:cNvPr id="293" name="Google Shape;293;p12"/>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294" name="Google Shape;294;p12"/>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295" name="Google Shape;295;p1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296" name="Google Shape;296;p12"/>
          <p:cNvPicPr preferRelativeResize="0"/>
          <p:nvPr/>
        </p:nvPicPr>
        <p:blipFill rotWithShape="1">
          <a:blip r:embed="rId4">
            <a:alphaModFix/>
          </a:blip>
          <a:srcRect/>
          <a:stretch/>
        </p:blipFill>
        <p:spPr>
          <a:xfrm>
            <a:off x="8115300" y="125412"/>
            <a:ext cx="868362" cy="279400"/>
          </a:xfrm>
          <a:prstGeom prst="rect">
            <a:avLst/>
          </a:prstGeom>
          <a:noFill/>
          <a:ln>
            <a:noFill/>
          </a:ln>
        </p:spPr>
      </p:pic>
      <p:pic>
        <p:nvPicPr>
          <p:cNvPr id="297" name="Google Shape;297;p12"/>
          <p:cNvPicPr preferRelativeResize="0"/>
          <p:nvPr/>
        </p:nvPicPr>
        <p:blipFill rotWithShape="1">
          <a:blip r:embed="rId5">
            <a:alphaModFix/>
          </a:blip>
          <a:srcRect/>
          <a:stretch/>
        </p:blipFill>
        <p:spPr>
          <a:xfrm>
            <a:off x="252467" y="2049461"/>
            <a:ext cx="5737116" cy="2992164"/>
          </a:xfrm>
          <a:prstGeom prst="rect">
            <a:avLst/>
          </a:prstGeom>
          <a:noFill/>
          <a:ln>
            <a:noFill/>
          </a:ln>
        </p:spPr>
      </p:pic>
      <p:sp>
        <p:nvSpPr>
          <p:cNvPr id="299" name="Google Shape;299;p12"/>
          <p:cNvSpPr txBox="1"/>
          <p:nvPr/>
        </p:nvSpPr>
        <p:spPr>
          <a:xfrm>
            <a:off x="6079182" y="1473200"/>
            <a:ext cx="2783829" cy="438785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000000"/>
              </a:buClr>
              <a:buSzPts val="1200"/>
              <a:buFont typeface="Malgun Gothic"/>
              <a:buNone/>
            </a:pPr>
            <a:r>
              <a:rPr lang="en-US" sz="1200" b="0" i="0" u="none" strike="noStrike" cap="none" dirty="0" err="1">
                <a:solidFill>
                  <a:srgbClr val="000000"/>
                </a:solidFill>
                <a:latin typeface="Arial"/>
                <a:ea typeface="Arial"/>
                <a:cs typeface="Arial"/>
                <a:sym typeface="Arial"/>
              </a:rPr>
              <a:t>서비스</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순서</a:t>
            </a:r>
            <a:endParaRPr sz="12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200"/>
              <a:buFont typeface="Malgun Gothic"/>
              <a:buNone/>
            </a:pP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a:pPr>
            <a:r>
              <a:rPr lang="en-US" sz="1200" b="0" i="0" u="none" strike="noStrike" cap="none" dirty="0" err="1">
                <a:solidFill>
                  <a:srgbClr val="000000"/>
                </a:solidFill>
                <a:latin typeface="Arial"/>
                <a:ea typeface="Arial"/>
                <a:cs typeface="Arial"/>
                <a:sym typeface="Arial"/>
              </a:rPr>
              <a:t>재난지역</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투입</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재난지역에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모체로봇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투입</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자율주행</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Malgun Gothic"/>
              <a:buNone/>
            </a:pPr>
            <a:r>
              <a:rPr lang="en-US" sz="1200" b="0" i="0" u="none" strike="noStrike" cap="none" dirty="0">
                <a:solidFill>
                  <a:srgbClr val="000000"/>
                </a:solidFill>
                <a:latin typeface="Arial"/>
                <a:ea typeface="Arial"/>
                <a:cs typeface="Arial"/>
                <a:sym typeface="Arial"/>
              </a:rPr>
              <a:t>2. </a:t>
            </a:r>
            <a:r>
              <a:rPr lang="en-US" sz="1200" b="0" i="0" u="none" strike="noStrike" cap="none" dirty="0" err="1">
                <a:solidFill>
                  <a:srgbClr val="000000"/>
                </a:solidFill>
                <a:latin typeface="Arial"/>
                <a:ea typeface="Arial"/>
                <a:cs typeface="Arial"/>
                <a:sym typeface="Arial"/>
              </a:rPr>
              <a:t>카메라</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주변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상황</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실시간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스트리밍</a:t>
            </a:r>
            <a:r>
              <a:rPr lang="en-US" sz="1200" b="0" i="0" u="none" strike="noStrike" cap="none" dirty="0">
                <a:solidFill>
                  <a:srgbClr val="000000"/>
                </a:solidFill>
                <a:latin typeface="Arial"/>
                <a:ea typeface="Arial"/>
                <a:cs typeface="Arial"/>
                <a:sym typeface="Arial"/>
              </a:rPr>
              <a:t> </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Malgun Gothic"/>
              <a:buNone/>
            </a:pPr>
            <a:r>
              <a:rPr lang="en-US" sz="1200" b="0" i="0" u="none" strike="noStrike" cap="none" dirty="0">
                <a:solidFill>
                  <a:srgbClr val="000000"/>
                </a:solidFill>
                <a:latin typeface="Arial"/>
                <a:ea typeface="Arial"/>
                <a:cs typeface="Arial"/>
                <a:sym typeface="Arial"/>
              </a:rPr>
              <a:t>3. </a:t>
            </a:r>
            <a:r>
              <a:rPr lang="en-US" sz="1200" b="0" i="0" u="none" strike="noStrike" cap="none" dirty="0" err="1">
                <a:solidFill>
                  <a:srgbClr val="000000"/>
                </a:solidFill>
                <a:latin typeface="Arial"/>
                <a:ea typeface="Arial"/>
                <a:cs typeface="Arial"/>
                <a:sym typeface="Arial"/>
              </a:rPr>
              <a:t>영상정보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발신</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실시간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스트리밍</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영상을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서버로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전송</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startAt="4"/>
            </a:pPr>
            <a:r>
              <a:rPr lang="en-US" sz="1200" b="0" i="0" u="none" strike="noStrike" cap="none" dirty="0" err="1">
                <a:solidFill>
                  <a:srgbClr val="000000"/>
                </a:solidFill>
                <a:latin typeface="Arial"/>
                <a:ea typeface="Arial"/>
                <a:cs typeface="Arial"/>
                <a:sym typeface="Arial"/>
              </a:rPr>
              <a:t>위치정보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발신</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구조대상자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발견</a:t>
            </a:r>
            <a:r>
              <a:rPr lang="en-US" sz="1200" b="0" i="0" u="none" strike="noStrike" cap="none" dirty="0">
                <a:solidFill>
                  <a:srgbClr val="000000"/>
                </a:solidFill>
                <a:latin typeface="Arial"/>
                <a:ea typeface="Arial"/>
                <a:cs typeface="Arial"/>
                <a:sym typeface="Arial"/>
              </a:rPr>
              <a:t> 시 </a:t>
            </a:r>
            <a:r>
              <a:rPr lang="en-US" sz="1200" b="0" i="0" u="none" strike="noStrike" cap="none" dirty="0" err="1">
                <a:solidFill>
                  <a:srgbClr val="000000"/>
                </a:solidFill>
                <a:latin typeface="Arial"/>
                <a:ea typeface="Arial"/>
                <a:cs typeface="Arial"/>
                <a:sym typeface="Arial"/>
              </a:rPr>
              <a:t>모체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로봇의</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위치</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서버로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전송</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startAt="4"/>
            </a:pPr>
            <a:r>
              <a:rPr lang="en-US" sz="1200" b="0" i="0" u="none" strike="noStrike" cap="none" dirty="0" err="1">
                <a:solidFill>
                  <a:srgbClr val="000000"/>
                </a:solidFill>
                <a:latin typeface="Arial"/>
                <a:ea typeface="Arial"/>
                <a:cs typeface="Arial"/>
                <a:sym typeface="Arial"/>
              </a:rPr>
              <a:t>센서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온습도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소리</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등 </a:t>
            </a:r>
            <a:r>
              <a:rPr lang="en-US" sz="1200" b="0" i="0" u="none" strike="noStrike" cap="none" dirty="0" err="1">
                <a:solidFill>
                  <a:srgbClr val="000000"/>
                </a:solidFill>
                <a:latin typeface="Arial"/>
                <a:ea typeface="Arial"/>
                <a:cs typeface="Arial"/>
                <a:sym typeface="Arial"/>
              </a:rPr>
              <a:t>센서로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수집</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startAt="4"/>
            </a:pP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발신</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수집한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및 </a:t>
            </a:r>
            <a:r>
              <a:rPr lang="en-US" sz="1200" b="0" i="0" u="none" strike="noStrike" cap="none" dirty="0" err="1">
                <a:solidFill>
                  <a:srgbClr val="000000"/>
                </a:solidFill>
                <a:latin typeface="Arial"/>
                <a:ea typeface="Arial"/>
                <a:cs typeface="Arial"/>
                <a:sym typeface="Arial"/>
              </a:rPr>
              <a:t>소형로봇으로부터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받은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데이터를</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서버로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전송</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삭제</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startAt="4"/>
            </a:pPr>
            <a:r>
              <a:rPr lang="en-US" sz="1200" b="0" i="0" u="none" strike="noStrike" cap="none" dirty="0" err="1">
                <a:solidFill>
                  <a:srgbClr val="000000"/>
                </a:solidFill>
                <a:latin typeface="Arial"/>
                <a:ea typeface="Arial"/>
                <a:cs typeface="Arial"/>
                <a:sym typeface="Arial"/>
              </a:rPr>
              <a:t>주행불가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협소</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지형을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만나는</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경우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주행</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중지</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startAt="4"/>
            </a:pPr>
            <a:r>
              <a:rPr lang="en-US" sz="1200" b="0" i="0" u="none" strike="noStrike" cap="none" dirty="0" err="1">
                <a:solidFill>
                  <a:srgbClr val="000000"/>
                </a:solidFill>
                <a:latin typeface="Arial"/>
                <a:ea typeface="Arial"/>
                <a:cs typeface="Arial"/>
                <a:sym typeface="Arial"/>
              </a:rPr>
              <a:t>신호</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전달</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조건에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따라</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서보모터에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승하차기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개방</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신호</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전달</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소형</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재난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지역에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투입</a:t>
            </a:r>
            <a:r>
              <a:rPr lang="en-US" sz="1200" b="0" i="0" u="none" strike="noStrike" cap="none" dirty="0">
                <a:solidFill>
                  <a:srgbClr val="000000"/>
                </a:solidFill>
                <a:latin typeface="Arial"/>
                <a:ea typeface="Arial"/>
                <a:cs typeface="Arial"/>
                <a:sym typeface="Arial"/>
              </a:rPr>
              <a:t> </a:t>
            </a:r>
            <a:endParaRPr sz="1200" b="0" i="0" u="none" strike="noStrike" cap="none" dirty="0">
              <a:solidFill>
                <a:srgbClr val="000000"/>
              </a:solidFill>
              <a:latin typeface="Arial"/>
              <a:ea typeface="Arial"/>
              <a:cs typeface="Arial"/>
              <a:sym typeface="Arial"/>
            </a:endParaRPr>
          </a:p>
        </p:txBody>
      </p:sp>
      <p:sp>
        <p:nvSpPr>
          <p:cNvPr id="300" name="Google Shape;300;p12"/>
          <p:cNvSpPr txBox="1"/>
          <p:nvPr/>
        </p:nvSpPr>
        <p:spPr>
          <a:xfrm>
            <a:off x="1331912" y="1504950"/>
            <a:ext cx="41275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Malgun Gothic"/>
              <a:buNone/>
            </a:pPr>
            <a:r>
              <a:rPr lang="en-US" sz="1600" b="1" i="0" u="none" strike="noStrike" cap="none" dirty="0">
                <a:solidFill>
                  <a:schemeClr val="dk1"/>
                </a:solidFill>
                <a:latin typeface="Malgun Gothic"/>
                <a:ea typeface="Malgun Gothic"/>
                <a:cs typeface="Malgun Gothic"/>
                <a:sym typeface="Malgun Gothic"/>
              </a:rPr>
              <a:t>[</a:t>
            </a:r>
            <a:r>
              <a:rPr lang="en-US" sz="1600" b="1" i="0" u="none" strike="noStrike" cap="none" dirty="0" err="1">
                <a:solidFill>
                  <a:schemeClr val="dk1"/>
                </a:solidFill>
                <a:latin typeface="Malgun Gothic"/>
                <a:ea typeface="Malgun Gothic"/>
                <a:cs typeface="Malgun Gothic"/>
                <a:sym typeface="Malgun Gothic"/>
              </a:rPr>
              <a:t>모체로봇</a:t>
            </a:r>
            <a:r>
              <a:rPr lang="en-US" sz="1600" b="1" i="0" u="none" strike="noStrike" cap="none" dirty="0">
                <a:solidFill>
                  <a:schemeClr val="dk1"/>
                </a:solidFill>
                <a:latin typeface="Malgun Gothic"/>
                <a:ea typeface="Malgun Gothic"/>
                <a:cs typeface="Malgun Gothic"/>
                <a:sym typeface="Malgun Gothic"/>
              </a:rPr>
              <a:t> </a:t>
            </a:r>
            <a:r>
              <a:rPr lang="en-US" sz="1600" b="1" i="0" u="none" strike="noStrike" cap="none" dirty="0" err="1">
                <a:solidFill>
                  <a:schemeClr val="dk1"/>
                </a:solidFill>
                <a:latin typeface="Malgun Gothic"/>
                <a:ea typeface="Malgun Gothic"/>
                <a:cs typeface="Malgun Gothic"/>
                <a:sym typeface="Malgun Gothic"/>
              </a:rPr>
              <a:t>서비스</a:t>
            </a:r>
            <a:r>
              <a:rPr lang="en-US" sz="1600" b="1" i="0" u="none" strike="noStrike" cap="none" dirty="0">
                <a:solidFill>
                  <a:schemeClr val="dk1"/>
                </a:solidFill>
                <a:latin typeface="Malgun Gothic"/>
                <a:ea typeface="Malgun Gothic"/>
                <a:cs typeface="Malgun Gothic"/>
                <a:sym typeface="Malgun Gothic"/>
              </a:rPr>
              <a:t> </a:t>
            </a:r>
            <a:r>
              <a:rPr lang="en-US" sz="1600" b="1" i="0" u="none" strike="noStrike" cap="none" dirty="0" err="1">
                <a:solidFill>
                  <a:schemeClr val="dk1"/>
                </a:solidFill>
                <a:latin typeface="Malgun Gothic"/>
                <a:ea typeface="Malgun Gothic"/>
                <a:cs typeface="Malgun Gothic"/>
                <a:sym typeface="Malgun Gothic"/>
              </a:rPr>
              <a:t>구성도</a:t>
            </a:r>
            <a:r>
              <a:rPr lang="en-US" sz="1600" b="1" i="0" u="none" strike="noStrike" cap="none" dirty="0">
                <a:solidFill>
                  <a:schemeClr val="dk1"/>
                </a:solidFill>
                <a:latin typeface="Malgun Gothic"/>
                <a:ea typeface="Malgun Gothic"/>
                <a:cs typeface="Malgun Gothic"/>
                <a:sym typeface="Malgun Gothic"/>
              </a:rPr>
              <a:t>] </a:t>
            </a:r>
            <a:endParaRPr sz="1400" b="0" i="0" u="none" strike="noStrike" cap="none" dirty="0">
              <a:solidFill>
                <a:srgbClr val="000000"/>
              </a:solidFill>
              <a:latin typeface="Arial"/>
              <a:ea typeface="Arial"/>
              <a:cs typeface="Arial"/>
              <a:sym typeface="Arial"/>
            </a:endParaRPr>
          </a:p>
        </p:txBody>
      </p:sp>
      <p:sp>
        <p:nvSpPr>
          <p:cNvPr id="2" name="Google Shape;267;p10">
            <a:extLst>
              <a:ext uri="{FF2B5EF4-FFF2-40B4-BE49-F238E27FC236}">
                <a16:creationId xmlns:a16="http://schemas.microsoft.com/office/drawing/2014/main" id="{C586CC02-0071-F93B-3179-8D98C100C1EC}"/>
              </a:ext>
            </a:extLst>
          </p:cNvPr>
          <p:cNvSpPr txBox="1"/>
          <p:nvPr/>
        </p:nvSpPr>
        <p:spPr>
          <a:xfrm>
            <a:off x="2501857" y="5174181"/>
            <a:ext cx="2125662"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3] </a:t>
            </a:r>
            <a:r>
              <a:rPr lang="ko-KR" altLang="en-US" sz="900" b="0" i="0" u="none" dirty="0">
                <a:solidFill>
                  <a:schemeClr val="dk1"/>
                </a:solidFill>
                <a:latin typeface="Malgun Gothic"/>
                <a:ea typeface="Malgun Gothic"/>
                <a:cs typeface="Malgun Gothic"/>
                <a:sym typeface="Malgun Gothic"/>
              </a:rPr>
              <a:t>모체로봇 서비스 구성도</a:t>
            </a:r>
            <a:endParaRPr lang="ko-KR" alt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15" name="Google Shape;315;p13"/>
          <p:cNvSpPr txBox="1"/>
          <p:nvPr/>
        </p:nvSpPr>
        <p:spPr>
          <a:xfrm>
            <a:off x="222250" y="1473200"/>
            <a:ext cx="5797550" cy="438785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306" name="Google Shape;306;p13"/>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307" name="Google Shape;307;p13"/>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308" name="Google Shape;308;p13"/>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309" name="Google Shape;309;p13"/>
          <p:cNvSpPr txBox="1"/>
          <p:nvPr/>
        </p:nvSpPr>
        <p:spPr>
          <a:xfrm>
            <a:off x="323850" y="692150"/>
            <a:ext cx="3565525" cy="2857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서비스 구성도 – </a:t>
            </a:r>
            <a:r>
              <a:rPr lang="en-US" sz="1400" b="1" i="0" u="none" strike="noStrike" cap="none">
                <a:solidFill>
                  <a:schemeClr val="lt1"/>
                </a:solidFill>
                <a:latin typeface="Malgun Gothic"/>
                <a:ea typeface="Malgun Gothic"/>
                <a:cs typeface="Malgun Gothic"/>
                <a:sym typeface="Malgun Gothic"/>
              </a:rPr>
              <a:t>소형 로봇</a:t>
            </a:r>
            <a:endParaRPr sz="1400" b="0" i="0" u="none" strike="noStrike" cap="none">
              <a:solidFill>
                <a:srgbClr val="000000"/>
              </a:solidFill>
              <a:latin typeface="Arial"/>
              <a:ea typeface="Arial"/>
              <a:cs typeface="Arial"/>
              <a:sym typeface="Arial"/>
            </a:endParaRPr>
          </a:p>
        </p:txBody>
      </p:sp>
      <p:pic>
        <p:nvPicPr>
          <p:cNvPr id="310" name="Google Shape;310;p13"/>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311" name="Google Shape;311;p13"/>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312" name="Google Shape;312;p1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313" name="Google Shape;313;p13"/>
          <p:cNvPicPr preferRelativeResize="0"/>
          <p:nvPr/>
        </p:nvPicPr>
        <p:blipFill rotWithShape="1">
          <a:blip r:embed="rId4">
            <a:alphaModFix/>
          </a:blip>
          <a:srcRect/>
          <a:stretch/>
        </p:blipFill>
        <p:spPr>
          <a:xfrm>
            <a:off x="8115300" y="125412"/>
            <a:ext cx="868362" cy="279400"/>
          </a:xfrm>
          <a:prstGeom prst="rect">
            <a:avLst/>
          </a:prstGeom>
          <a:noFill/>
          <a:ln>
            <a:noFill/>
          </a:ln>
        </p:spPr>
      </p:pic>
      <p:pic>
        <p:nvPicPr>
          <p:cNvPr id="314" name="Google Shape;314;p13"/>
          <p:cNvPicPr preferRelativeResize="0"/>
          <p:nvPr/>
        </p:nvPicPr>
        <p:blipFill rotWithShape="1">
          <a:blip r:embed="rId5">
            <a:alphaModFix/>
          </a:blip>
          <a:srcRect/>
          <a:stretch/>
        </p:blipFill>
        <p:spPr>
          <a:xfrm>
            <a:off x="338171" y="2138362"/>
            <a:ext cx="5621196" cy="3057525"/>
          </a:xfrm>
          <a:prstGeom prst="rect">
            <a:avLst/>
          </a:prstGeom>
          <a:noFill/>
          <a:ln>
            <a:noFill/>
          </a:ln>
        </p:spPr>
      </p:pic>
      <p:sp>
        <p:nvSpPr>
          <p:cNvPr id="316" name="Google Shape;316;p13"/>
          <p:cNvSpPr txBox="1"/>
          <p:nvPr/>
        </p:nvSpPr>
        <p:spPr>
          <a:xfrm>
            <a:off x="6123326" y="1473200"/>
            <a:ext cx="2739685" cy="438785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200"/>
              <a:buFont typeface="Malgun Gothic"/>
              <a:buNone/>
            </a:pPr>
            <a:r>
              <a:rPr lang="en-US" sz="1200" b="0" i="0" u="none" strike="noStrike" cap="none" dirty="0" err="1">
                <a:solidFill>
                  <a:schemeClr val="dk1"/>
                </a:solidFill>
                <a:latin typeface="Arial"/>
                <a:ea typeface="Arial"/>
                <a:cs typeface="Arial"/>
                <a:sym typeface="Arial"/>
              </a:rPr>
              <a:t>소형</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서비스</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순서</a:t>
            </a:r>
            <a:endParaRPr sz="12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200"/>
              <a:buFont typeface="Malgun Gothic"/>
              <a:buNone/>
            </a:pP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a:pPr>
            <a:r>
              <a:rPr lang="en-US" sz="1200" b="0" i="0" u="none" strike="noStrike" cap="none" dirty="0" err="1">
                <a:solidFill>
                  <a:srgbClr val="000000"/>
                </a:solidFill>
                <a:latin typeface="Arial"/>
                <a:ea typeface="Arial"/>
                <a:cs typeface="Arial"/>
                <a:sym typeface="Arial"/>
              </a:rPr>
              <a:t>신호</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전달</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모터에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승하차기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개방</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신호</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전달</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a:pPr>
            <a:r>
              <a:rPr lang="en-US" sz="1200" b="0" i="0" u="none" strike="noStrike" cap="none" dirty="0" err="1">
                <a:solidFill>
                  <a:srgbClr val="000000"/>
                </a:solidFill>
                <a:latin typeface="Arial"/>
                <a:ea typeface="Arial"/>
                <a:cs typeface="Arial"/>
                <a:sym typeface="Arial"/>
              </a:rPr>
              <a:t>자율</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주행</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자율</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주행</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기술로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협소</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지역</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탐사</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a:pPr>
            <a:r>
              <a:rPr lang="en-US" sz="1200" b="0" i="0" u="none" strike="noStrike" cap="none" dirty="0" err="1">
                <a:solidFill>
                  <a:srgbClr val="000000"/>
                </a:solidFill>
                <a:latin typeface="Arial"/>
                <a:ea typeface="Arial"/>
                <a:cs typeface="Arial"/>
                <a:sym typeface="Arial"/>
              </a:rPr>
              <a:t>카메라</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구조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대상자</a:t>
            </a:r>
            <a:r>
              <a:rPr lang="en-US" sz="1200" b="0" i="0" u="none" strike="noStrike" cap="none" dirty="0">
                <a:solidFill>
                  <a:srgbClr val="000000"/>
                </a:solidFill>
                <a:latin typeface="Arial"/>
                <a:ea typeface="Arial"/>
                <a:cs typeface="Arial"/>
                <a:sym typeface="Arial"/>
              </a:rPr>
              <a:t> 및 </a:t>
            </a:r>
            <a:r>
              <a:rPr lang="en-US" sz="1200" b="0" i="0" u="none" strike="noStrike" cap="none" dirty="0" err="1">
                <a:solidFill>
                  <a:srgbClr val="000000"/>
                </a:solidFill>
                <a:latin typeface="Arial"/>
                <a:ea typeface="Arial"/>
                <a:cs typeface="Arial"/>
                <a:sym typeface="Arial"/>
              </a:rPr>
              <a:t>주변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지형</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확인</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a:pPr>
            <a:r>
              <a:rPr lang="en-US" sz="1200" b="0" i="0" u="none" strike="noStrike" cap="none" dirty="0" err="1">
                <a:solidFill>
                  <a:srgbClr val="000000"/>
                </a:solidFill>
                <a:latin typeface="Arial"/>
                <a:ea typeface="Arial"/>
                <a:cs typeface="Arial"/>
                <a:sym typeface="Arial"/>
              </a:rPr>
              <a:t>각종</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센서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온습도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센서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마이크</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카메라</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등의</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센서로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환경</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수집</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a:pPr>
            <a:r>
              <a:rPr lang="en-US" sz="1200" b="0" i="0" u="none" strike="noStrike" cap="none" dirty="0" err="1">
                <a:solidFill>
                  <a:srgbClr val="000000"/>
                </a:solidFill>
                <a:latin typeface="Arial"/>
                <a:ea typeface="Arial"/>
                <a:cs typeface="Arial"/>
                <a:sym typeface="Arial"/>
              </a:rPr>
              <a:t>영상</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발신</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실시간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스트리밍</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영상을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서버로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전송</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a:pPr>
            <a:r>
              <a:rPr lang="en-US" sz="1200" b="0" i="0" u="none" strike="noStrike" cap="none" dirty="0" err="1">
                <a:solidFill>
                  <a:srgbClr val="000000"/>
                </a:solidFill>
                <a:latin typeface="Arial"/>
                <a:ea typeface="Arial"/>
                <a:cs typeface="Arial"/>
                <a:sym typeface="Arial"/>
              </a:rPr>
              <a:t>위치</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발신</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구조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대상자</a:t>
            </a:r>
            <a:r>
              <a:rPr lang="en-US" sz="1200" b="0" i="0" u="none" strike="noStrike" cap="none" dirty="0">
                <a:solidFill>
                  <a:srgbClr val="000000"/>
                </a:solidFill>
                <a:latin typeface="Arial"/>
                <a:ea typeface="Arial"/>
                <a:cs typeface="Arial"/>
                <a:sym typeface="Arial"/>
              </a:rPr>
              <a:t> 및 </a:t>
            </a:r>
            <a:r>
              <a:rPr lang="en-US" sz="1200" b="0" i="0" u="none" strike="noStrike" cap="none" dirty="0" err="1">
                <a:solidFill>
                  <a:srgbClr val="000000"/>
                </a:solidFill>
                <a:latin typeface="Arial"/>
                <a:ea typeface="Arial"/>
                <a:cs typeface="Arial"/>
                <a:sym typeface="Arial"/>
              </a:rPr>
              <a:t>소형</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로봇의</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위치</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모체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로봇으로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전송</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a:pP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발신</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온습도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소리데이터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사진데이터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등을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모체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로봇으로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전송</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rgbClr val="000000"/>
              </a:buClr>
              <a:buSzPts val="1200"/>
              <a:buFont typeface="Arial"/>
              <a:buAutoNum type="arabicPeriod"/>
            </a:pPr>
            <a:r>
              <a:rPr lang="en-US" sz="1200" b="0" i="0" u="none" strike="noStrike" cap="none" dirty="0" err="1">
                <a:solidFill>
                  <a:srgbClr val="000000"/>
                </a:solidFill>
                <a:latin typeface="Arial"/>
                <a:ea typeface="Arial"/>
                <a:cs typeface="Arial"/>
                <a:sym typeface="Arial"/>
              </a:rPr>
              <a:t>신호</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전달</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배터리</a:t>
            </a:r>
            <a:r>
              <a:rPr lang="en-US" sz="1200" b="0" i="0" u="none" strike="noStrike" cap="none" dirty="0">
                <a:solidFill>
                  <a:srgbClr val="000000"/>
                </a:solidFill>
                <a:latin typeface="Arial"/>
                <a:ea typeface="Arial"/>
                <a:cs typeface="Arial"/>
                <a:sym typeface="Arial"/>
              </a:rPr>
              <a:t> 및 </a:t>
            </a:r>
            <a:r>
              <a:rPr lang="en-US" sz="1200" b="0" i="0" u="none" strike="noStrike" cap="none" dirty="0" err="1">
                <a:solidFill>
                  <a:srgbClr val="000000"/>
                </a:solidFill>
                <a:latin typeface="Arial"/>
                <a:ea typeface="Arial"/>
                <a:cs typeface="Arial"/>
                <a:sym typeface="Arial"/>
              </a:rPr>
              <a:t>조건에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따라</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모터에</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승하차기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개방</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신호</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전달</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소형</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모체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로봇으로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귀환</a:t>
            </a:r>
            <a:endParaRPr sz="1200" b="0" i="0" u="none" strike="noStrike" cap="none" dirty="0">
              <a:solidFill>
                <a:srgbClr val="000000"/>
              </a:solidFill>
              <a:latin typeface="Arial"/>
              <a:ea typeface="Arial"/>
              <a:cs typeface="Arial"/>
              <a:sym typeface="Arial"/>
            </a:endParaRPr>
          </a:p>
        </p:txBody>
      </p:sp>
      <p:sp>
        <p:nvSpPr>
          <p:cNvPr id="317" name="Google Shape;317;p13"/>
          <p:cNvSpPr txBox="1"/>
          <p:nvPr/>
        </p:nvSpPr>
        <p:spPr>
          <a:xfrm>
            <a:off x="1403350" y="1495425"/>
            <a:ext cx="41275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Malgun Gothic"/>
              <a:buNone/>
            </a:pPr>
            <a:r>
              <a:rPr lang="en-US" sz="1600" b="1" i="0" u="none" strike="noStrike" cap="none" dirty="0">
                <a:solidFill>
                  <a:schemeClr val="dk1"/>
                </a:solidFill>
                <a:latin typeface="Malgun Gothic"/>
                <a:ea typeface="Malgun Gothic"/>
                <a:cs typeface="Malgun Gothic"/>
                <a:sym typeface="Malgun Gothic"/>
              </a:rPr>
              <a:t>[</a:t>
            </a:r>
            <a:r>
              <a:rPr lang="en-US" sz="1600" b="1" i="0" u="none" strike="noStrike" cap="none" dirty="0" err="1">
                <a:solidFill>
                  <a:schemeClr val="dk1"/>
                </a:solidFill>
                <a:latin typeface="Malgun Gothic"/>
                <a:ea typeface="Malgun Gothic"/>
                <a:cs typeface="Malgun Gothic"/>
                <a:sym typeface="Malgun Gothic"/>
              </a:rPr>
              <a:t>소형로봇</a:t>
            </a:r>
            <a:r>
              <a:rPr lang="en-US" sz="1600" b="1" i="0" u="none" strike="noStrike" cap="none" dirty="0">
                <a:solidFill>
                  <a:schemeClr val="dk1"/>
                </a:solidFill>
                <a:latin typeface="Malgun Gothic"/>
                <a:ea typeface="Malgun Gothic"/>
                <a:cs typeface="Malgun Gothic"/>
                <a:sym typeface="Malgun Gothic"/>
              </a:rPr>
              <a:t> </a:t>
            </a:r>
            <a:r>
              <a:rPr lang="en-US" sz="1600" b="1" i="0" u="none" strike="noStrike" cap="none" dirty="0" err="1">
                <a:solidFill>
                  <a:schemeClr val="dk1"/>
                </a:solidFill>
                <a:latin typeface="Malgun Gothic"/>
                <a:ea typeface="Malgun Gothic"/>
                <a:cs typeface="Malgun Gothic"/>
                <a:sym typeface="Malgun Gothic"/>
              </a:rPr>
              <a:t>서비스</a:t>
            </a:r>
            <a:r>
              <a:rPr lang="en-US" sz="1600" b="1" i="0" u="none" strike="noStrike" cap="none" dirty="0">
                <a:solidFill>
                  <a:schemeClr val="dk1"/>
                </a:solidFill>
                <a:latin typeface="Malgun Gothic"/>
                <a:ea typeface="Malgun Gothic"/>
                <a:cs typeface="Malgun Gothic"/>
                <a:sym typeface="Malgun Gothic"/>
              </a:rPr>
              <a:t> </a:t>
            </a:r>
            <a:r>
              <a:rPr lang="en-US" sz="1600" b="1" i="0" u="none" strike="noStrike" cap="none" dirty="0" err="1">
                <a:solidFill>
                  <a:schemeClr val="dk1"/>
                </a:solidFill>
                <a:latin typeface="Malgun Gothic"/>
                <a:ea typeface="Malgun Gothic"/>
                <a:cs typeface="Malgun Gothic"/>
                <a:sym typeface="Malgun Gothic"/>
              </a:rPr>
              <a:t>구성도</a:t>
            </a:r>
            <a:r>
              <a:rPr lang="en-US" sz="1600" b="1" i="0" u="none" strike="noStrike" cap="none" dirty="0">
                <a:solidFill>
                  <a:schemeClr val="dk1"/>
                </a:solidFill>
                <a:latin typeface="Malgun Gothic"/>
                <a:ea typeface="Malgun Gothic"/>
                <a:cs typeface="Malgun Gothic"/>
                <a:sym typeface="Malgun Gothic"/>
              </a:rPr>
              <a:t>] </a:t>
            </a:r>
            <a:endParaRPr sz="1400" b="0" i="0" u="none" strike="noStrike" cap="none" dirty="0">
              <a:solidFill>
                <a:srgbClr val="000000"/>
              </a:solidFill>
              <a:latin typeface="Arial"/>
              <a:ea typeface="Arial"/>
              <a:cs typeface="Arial"/>
              <a:sym typeface="Arial"/>
            </a:endParaRPr>
          </a:p>
        </p:txBody>
      </p:sp>
      <p:sp>
        <p:nvSpPr>
          <p:cNvPr id="2" name="Google Shape;267;p10">
            <a:extLst>
              <a:ext uri="{FF2B5EF4-FFF2-40B4-BE49-F238E27FC236}">
                <a16:creationId xmlns:a16="http://schemas.microsoft.com/office/drawing/2014/main" id="{9DDA6867-9CA8-2AEC-D511-34623FD5384D}"/>
              </a:ext>
            </a:extLst>
          </p:cNvPr>
          <p:cNvSpPr txBox="1"/>
          <p:nvPr/>
        </p:nvSpPr>
        <p:spPr>
          <a:xfrm>
            <a:off x="2539693" y="5247481"/>
            <a:ext cx="2125662"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4] </a:t>
            </a:r>
            <a:r>
              <a:rPr lang="ko-KR" altLang="en-US" sz="900" b="0" i="0" u="none" dirty="0">
                <a:solidFill>
                  <a:schemeClr val="dk1"/>
                </a:solidFill>
                <a:latin typeface="Malgun Gothic"/>
                <a:ea typeface="Malgun Gothic"/>
                <a:cs typeface="Malgun Gothic"/>
                <a:sym typeface="Malgun Gothic"/>
              </a:rPr>
              <a:t>소형로봇 서비스 구성도</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31" name="Google Shape;331;p14"/>
          <p:cNvSpPr txBox="1"/>
          <p:nvPr/>
        </p:nvSpPr>
        <p:spPr>
          <a:xfrm>
            <a:off x="222249" y="1473200"/>
            <a:ext cx="5478561" cy="438785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323" name="Google Shape;323;p14"/>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324" name="Google Shape;324;p14"/>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325" name="Google Shape;325;p14"/>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326" name="Google Shape;326;p14"/>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ko-KR" altLang="en-US" sz="1700" b="1" dirty="0">
                <a:solidFill>
                  <a:schemeClr val="lt1"/>
                </a:solidFill>
                <a:latin typeface="Malgun Gothic"/>
                <a:ea typeface="Malgun Gothic"/>
                <a:cs typeface="Malgun Gothic"/>
                <a:sym typeface="Malgun Gothic"/>
              </a:rPr>
              <a:t>데이터</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흐름도</a:t>
            </a:r>
            <a:endParaRPr sz="1000" b="0" i="0" u="none" strike="noStrike" cap="none" dirty="0">
              <a:solidFill>
                <a:schemeClr val="lt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lt1"/>
              </a:solidFill>
              <a:latin typeface="Malgun Gothic"/>
              <a:ea typeface="Malgun Gothic"/>
              <a:cs typeface="Malgun Gothic"/>
              <a:sym typeface="Malgun Gothic"/>
            </a:endParaRPr>
          </a:p>
        </p:txBody>
      </p:sp>
      <p:pic>
        <p:nvPicPr>
          <p:cNvPr id="327" name="Google Shape;327;p14"/>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328" name="Google Shape;328;p14"/>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329" name="Google Shape;329;p14"/>
          <p:cNvPicPr preferRelativeResize="0"/>
          <p:nvPr/>
        </p:nvPicPr>
        <p:blipFill rotWithShape="1">
          <a:blip r:embed="rId4">
            <a:alphaModFix/>
          </a:blip>
          <a:srcRect/>
          <a:stretch/>
        </p:blipFill>
        <p:spPr>
          <a:xfrm>
            <a:off x="8115300" y="125412"/>
            <a:ext cx="868362" cy="279400"/>
          </a:xfrm>
          <a:prstGeom prst="rect">
            <a:avLst/>
          </a:prstGeom>
          <a:noFill/>
          <a:ln>
            <a:noFill/>
          </a:ln>
        </p:spPr>
      </p:pic>
      <p:pic>
        <p:nvPicPr>
          <p:cNvPr id="330" name="Google Shape;330;p14"/>
          <p:cNvPicPr preferRelativeResize="0"/>
          <p:nvPr/>
        </p:nvPicPr>
        <p:blipFill rotWithShape="1">
          <a:blip r:embed="rId5">
            <a:alphaModFix/>
          </a:blip>
          <a:srcRect l="6686" t="6459" r="11940" b="4825"/>
          <a:stretch/>
        </p:blipFill>
        <p:spPr>
          <a:xfrm>
            <a:off x="279004" y="1843087"/>
            <a:ext cx="5365049" cy="3648075"/>
          </a:xfrm>
          <a:prstGeom prst="rect">
            <a:avLst/>
          </a:prstGeom>
          <a:noFill/>
          <a:ln>
            <a:noFill/>
          </a:ln>
        </p:spPr>
      </p:pic>
      <p:sp>
        <p:nvSpPr>
          <p:cNvPr id="332" name="Google Shape;332;p14"/>
          <p:cNvSpPr txBox="1"/>
          <p:nvPr/>
        </p:nvSpPr>
        <p:spPr>
          <a:xfrm>
            <a:off x="5770178" y="1473200"/>
            <a:ext cx="3092833" cy="438785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u="none" strike="noStrike" cap="none" dirty="0" err="1">
                <a:solidFill>
                  <a:schemeClr val="dk1"/>
                </a:solidFill>
                <a:latin typeface="Arial"/>
                <a:ea typeface="Arial"/>
                <a:cs typeface="Arial"/>
                <a:sym typeface="Arial"/>
              </a:rPr>
              <a:t>데이터</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흐름</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순서</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Malgun Gothic"/>
              <a:buNone/>
            </a:pPr>
            <a:endParaRPr sz="1200" b="0" i="0" u="none" strike="noStrike" cap="none" dirty="0">
              <a:solidFill>
                <a:schemeClr val="dk1"/>
              </a:solidFill>
              <a:latin typeface="Arial"/>
              <a:ea typeface="Arial"/>
              <a:cs typeface="Arial"/>
              <a:sym typeface="Arial"/>
            </a:endParaRPr>
          </a:p>
          <a:p>
            <a:pPr marL="176213" marR="0" lvl="0" indent="-176213" algn="just" rtl="0">
              <a:lnSpc>
                <a:spcPct val="100000"/>
              </a:lnSpc>
              <a:spcBef>
                <a:spcPts val="0"/>
              </a:spcBef>
              <a:spcAft>
                <a:spcPts val="0"/>
              </a:spcAft>
              <a:buClr>
                <a:schemeClr val="dk1"/>
              </a:buClr>
              <a:buSzPts val="1200"/>
              <a:buFont typeface="Malgun Gothic"/>
              <a:buAutoNum type="arabicPeriod"/>
            </a:pPr>
            <a:r>
              <a:rPr lang="en-US" sz="1200" b="0" i="0" u="none" strike="noStrike" cap="none" dirty="0" err="1">
                <a:solidFill>
                  <a:schemeClr val="dk1"/>
                </a:solidFill>
                <a:latin typeface="Arial"/>
                <a:ea typeface="Arial"/>
                <a:cs typeface="Arial"/>
                <a:sym typeface="Arial"/>
              </a:rPr>
              <a:t>계정</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저장</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관리자용</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web서버</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계정</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정보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저장</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chemeClr val="dk1"/>
              </a:buClr>
              <a:buSzPts val="1200"/>
              <a:buFont typeface="Malgun Gothic"/>
              <a:buAutoNum type="arabicPeriod"/>
            </a:pPr>
            <a:r>
              <a:rPr lang="en-US" sz="1200" b="0" i="0" u="none" strike="noStrike" cap="none" dirty="0" err="1">
                <a:solidFill>
                  <a:schemeClr val="dk1"/>
                </a:solidFill>
                <a:latin typeface="Arial"/>
                <a:ea typeface="Arial"/>
                <a:cs typeface="Arial"/>
                <a:sym typeface="Arial"/>
              </a:rPr>
              <a:t>수집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데이터</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전송</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소형로봇에</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부착된</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센서로</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수집한</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데이터</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모체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로봇에</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전송</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chemeClr val="dk1"/>
              </a:buClr>
              <a:buSzPts val="1200"/>
              <a:buFont typeface="Malgun Gothic"/>
              <a:buAutoNum type="arabicPeriod"/>
            </a:pPr>
            <a:r>
              <a:rPr lang="en-US" sz="1200" b="0" i="0" u="none" strike="noStrike" cap="none" dirty="0" err="1">
                <a:solidFill>
                  <a:schemeClr val="dk1"/>
                </a:solidFill>
                <a:latin typeface="Arial"/>
                <a:ea typeface="Arial"/>
                <a:cs typeface="Arial"/>
                <a:sym typeface="Arial"/>
              </a:rPr>
              <a:t>영상</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정보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실시간</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스트리밍</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소형로봇의</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적외선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카메라로</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주변</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환경</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서버에</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실시간</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전달</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chemeClr val="dk1"/>
              </a:buClr>
              <a:buSzPts val="1200"/>
              <a:buFont typeface="Malgun Gothic"/>
              <a:buAutoNum type="arabicPeriod"/>
            </a:pPr>
            <a:r>
              <a:rPr lang="en-US" sz="1200" b="0" i="0" u="none" strike="noStrike" cap="none" dirty="0" err="1">
                <a:solidFill>
                  <a:schemeClr val="dk1"/>
                </a:solidFill>
                <a:latin typeface="Arial"/>
                <a:ea typeface="Arial"/>
                <a:cs typeface="Arial"/>
                <a:sym typeface="Arial"/>
              </a:rPr>
              <a:t>수집</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데이터</a:t>
            </a:r>
            <a:r>
              <a:rPr lang="en-US" sz="1200" b="0" i="0" u="none" strike="noStrike" cap="none" dirty="0">
                <a:solidFill>
                  <a:schemeClr val="dk1"/>
                </a:solidFill>
                <a:latin typeface="Arial"/>
                <a:ea typeface="Arial"/>
                <a:cs typeface="Arial"/>
                <a:sym typeface="Arial"/>
              </a:rPr>
              <a:t> 및 </a:t>
            </a:r>
            <a:r>
              <a:rPr lang="en-US" sz="1200" b="0" i="0" u="none" strike="noStrike" cap="none" dirty="0" err="1">
                <a:solidFill>
                  <a:schemeClr val="dk1"/>
                </a:solidFill>
                <a:latin typeface="Arial"/>
                <a:ea typeface="Arial"/>
                <a:cs typeface="Arial"/>
                <a:sym typeface="Arial"/>
              </a:rPr>
              <a:t>소형</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로봇</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데이터</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전송</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모체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로봇에</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부착된</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센서로</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수집한</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데이터</a:t>
            </a:r>
            <a:r>
              <a:rPr lang="en-US" sz="1200" b="0" i="0" u="none" strike="noStrike" cap="none" dirty="0">
                <a:solidFill>
                  <a:schemeClr val="dk1"/>
                </a:solidFill>
                <a:latin typeface="Arial"/>
                <a:ea typeface="Arial"/>
                <a:cs typeface="Arial"/>
                <a:sym typeface="Arial"/>
              </a:rPr>
              <a:t> 및 </a:t>
            </a:r>
            <a:r>
              <a:rPr lang="en-US" sz="1200" b="0" i="0" u="none" strike="noStrike" cap="none" dirty="0" err="1">
                <a:solidFill>
                  <a:schemeClr val="dk1"/>
                </a:solidFill>
                <a:latin typeface="Arial"/>
                <a:ea typeface="Arial"/>
                <a:cs typeface="Arial"/>
                <a:sym typeface="Arial"/>
              </a:rPr>
              <a:t>소형로봇으로부터</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받은</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데이터</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서버에</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전송</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chemeClr val="dk1"/>
              </a:buClr>
              <a:buSzPts val="1200"/>
              <a:buFont typeface="Malgun Gothic"/>
              <a:buAutoNum type="arabicPeriod"/>
            </a:pPr>
            <a:r>
              <a:rPr lang="en-US" sz="1200" b="0" i="0" u="none" strike="noStrike" cap="none" dirty="0" err="1">
                <a:solidFill>
                  <a:schemeClr val="dk1"/>
                </a:solidFill>
                <a:latin typeface="Arial"/>
                <a:ea typeface="Arial"/>
                <a:cs typeface="Arial"/>
                <a:sym typeface="Arial"/>
              </a:rPr>
              <a:t>영상</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정보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실시간</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스트리밍</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모체로봇의</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적외선</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카메라로</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주변</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환경</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서버에</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실시간</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전달</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chemeClr val="dk1"/>
              </a:buClr>
              <a:buSzPts val="1200"/>
              <a:buFont typeface="Malgun Gothic"/>
              <a:buAutoNum type="arabicPeriod"/>
            </a:pPr>
            <a:r>
              <a:rPr lang="en-US" sz="1200" b="0" i="0" u="none" strike="noStrike" cap="none" dirty="0" err="1">
                <a:solidFill>
                  <a:schemeClr val="dk1"/>
                </a:solidFill>
                <a:latin typeface="Arial"/>
                <a:ea typeface="Arial"/>
                <a:cs typeface="Arial"/>
                <a:sym typeface="Arial"/>
              </a:rPr>
              <a:t>데이터</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전송</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서버</a:t>
            </a:r>
            <a:r>
              <a:rPr lang="en-US" sz="1200" b="0" i="0" u="none" strike="noStrike" cap="none" dirty="0">
                <a:solidFill>
                  <a:schemeClr val="dk1"/>
                </a:solidFill>
                <a:latin typeface="Arial"/>
                <a:ea typeface="Arial"/>
                <a:cs typeface="Arial"/>
                <a:sym typeface="Arial"/>
              </a:rPr>
              <a:t>(back)</a:t>
            </a:r>
            <a:r>
              <a:rPr lang="en-US" sz="1200" b="0" i="0" u="none" strike="noStrike" cap="none" dirty="0" err="1">
                <a:solidFill>
                  <a:schemeClr val="dk1"/>
                </a:solidFill>
                <a:latin typeface="Arial"/>
                <a:ea typeface="Arial"/>
                <a:cs typeface="Arial"/>
                <a:sym typeface="Arial"/>
              </a:rPr>
              <a:t>에서</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저장된</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데이터</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가공</a:t>
            </a:r>
            <a:r>
              <a:rPr lang="en-US" sz="1200" b="0" i="0" u="none" strike="noStrike" cap="none" dirty="0">
                <a:solidFill>
                  <a:schemeClr val="dk1"/>
                </a:solidFill>
                <a:latin typeface="Arial"/>
                <a:ea typeface="Arial"/>
                <a:cs typeface="Arial"/>
                <a:sym typeface="Arial"/>
              </a:rPr>
              <a:t> 후 </a:t>
            </a:r>
            <a:r>
              <a:rPr lang="en-US" sz="1200" b="0" i="0" u="none" strike="noStrike" cap="none" dirty="0" err="1">
                <a:solidFill>
                  <a:schemeClr val="dk1"/>
                </a:solidFill>
                <a:latin typeface="Arial"/>
                <a:ea typeface="Arial"/>
                <a:cs typeface="Arial"/>
                <a:sym typeface="Arial"/>
              </a:rPr>
              <a:t>서버</a:t>
            </a:r>
            <a:r>
              <a:rPr lang="en-US" sz="1200" b="0" i="0" u="none" strike="noStrike" cap="none" dirty="0">
                <a:solidFill>
                  <a:schemeClr val="dk1"/>
                </a:solidFill>
                <a:latin typeface="Arial"/>
                <a:ea typeface="Arial"/>
                <a:cs typeface="Arial"/>
                <a:sym typeface="Arial"/>
              </a:rPr>
              <a:t>(front)에 </a:t>
            </a:r>
            <a:r>
              <a:rPr lang="en-US" sz="1200" b="0" i="0" u="none" strike="noStrike" cap="none" dirty="0" err="1">
                <a:solidFill>
                  <a:schemeClr val="dk1"/>
                </a:solidFill>
                <a:latin typeface="Arial"/>
                <a:ea typeface="Arial"/>
                <a:cs typeface="Arial"/>
                <a:sym typeface="Arial"/>
              </a:rPr>
              <a:t>전송</a:t>
            </a:r>
            <a:endParaRPr sz="1200" b="0" i="0" u="none" strike="noStrike" cap="none" dirty="0">
              <a:solidFill>
                <a:srgbClr val="000000"/>
              </a:solidFill>
              <a:latin typeface="Arial"/>
              <a:ea typeface="Arial"/>
              <a:cs typeface="Arial"/>
              <a:sym typeface="Arial"/>
            </a:endParaRPr>
          </a:p>
          <a:p>
            <a:pPr marL="176213" marR="0" lvl="0" indent="-176213" algn="just" rtl="0">
              <a:lnSpc>
                <a:spcPct val="100000"/>
              </a:lnSpc>
              <a:spcBef>
                <a:spcPts val="0"/>
              </a:spcBef>
              <a:spcAft>
                <a:spcPts val="0"/>
              </a:spcAft>
              <a:buClr>
                <a:schemeClr val="dk1"/>
              </a:buClr>
              <a:buSzPts val="1200"/>
              <a:buFont typeface="Malgun Gothic"/>
              <a:buAutoNum type="arabicPeriod"/>
            </a:pPr>
            <a:r>
              <a:rPr lang="en-US" sz="1200" b="0" i="0" u="none" strike="noStrike" cap="none" dirty="0" err="1">
                <a:solidFill>
                  <a:schemeClr val="dk1"/>
                </a:solidFill>
                <a:latin typeface="Arial"/>
                <a:ea typeface="Arial"/>
                <a:cs typeface="Arial"/>
                <a:sym typeface="Arial"/>
              </a:rPr>
              <a:t>영상</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저장</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모체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로봇</a:t>
            </a:r>
            <a:r>
              <a:rPr lang="en-US" sz="1200" b="0" i="0" u="none" strike="noStrike" cap="none" dirty="0">
                <a:solidFill>
                  <a:schemeClr val="dk1"/>
                </a:solidFill>
                <a:latin typeface="Arial"/>
                <a:ea typeface="Arial"/>
                <a:cs typeface="Arial"/>
                <a:sym typeface="Arial"/>
              </a:rPr>
              <a:t> 및 </a:t>
            </a:r>
            <a:r>
              <a:rPr lang="en-US" sz="1200" b="0" i="0" u="none" strike="noStrike" cap="none" dirty="0" err="1">
                <a:solidFill>
                  <a:schemeClr val="dk1"/>
                </a:solidFill>
                <a:latin typeface="Arial"/>
                <a:ea typeface="Arial"/>
                <a:cs typeface="Arial"/>
                <a:sym typeface="Arial"/>
              </a:rPr>
              <a:t>소형</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로봇이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수집한</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영상</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정보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DB에</a:t>
            </a:r>
            <a:r>
              <a:rPr lang="en-US" sz="1200" b="0" i="0" u="none" strike="noStrike" cap="none" dirty="0">
                <a:solidFill>
                  <a:schemeClr val="dk1"/>
                </a:solidFill>
                <a:latin typeface="Arial"/>
                <a:ea typeface="Arial"/>
                <a:cs typeface="Arial"/>
                <a:sym typeface="Arial"/>
              </a:rPr>
              <a:t> 2개월간 </a:t>
            </a:r>
            <a:r>
              <a:rPr lang="en-US" sz="1200" b="0" i="0" u="none" strike="noStrike" cap="none" dirty="0" err="1">
                <a:solidFill>
                  <a:schemeClr val="dk1"/>
                </a:solidFill>
                <a:latin typeface="Arial"/>
                <a:ea typeface="Arial"/>
                <a:cs typeface="Arial"/>
                <a:sym typeface="Arial"/>
              </a:rPr>
              <a:t>저장</a:t>
            </a:r>
            <a:r>
              <a:rPr lang="en-US" sz="1200" b="0" i="0" u="none" strike="noStrike" cap="none" dirty="0">
                <a:solidFill>
                  <a:schemeClr val="dk1"/>
                </a:solidFill>
                <a:latin typeface="Arial"/>
                <a:ea typeface="Arial"/>
                <a:cs typeface="Arial"/>
                <a:sym typeface="Arial"/>
              </a:rPr>
              <a:t> </a:t>
            </a:r>
            <a:endParaRPr sz="1200" b="0" i="0" u="none" strike="noStrike" cap="none" dirty="0">
              <a:solidFill>
                <a:srgbClr val="000000"/>
              </a:solidFill>
              <a:latin typeface="Arial"/>
              <a:ea typeface="Arial"/>
              <a:cs typeface="Arial"/>
              <a:sym typeface="Arial"/>
            </a:endParaRPr>
          </a:p>
        </p:txBody>
      </p:sp>
      <p:sp>
        <p:nvSpPr>
          <p:cNvPr id="333" name="Google Shape;333;p1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334" name="Google Shape;334;p14"/>
          <p:cNvSpPr txBox="1"/>
          <p:nvPr/>
        </p:nvSpPr>
        <p:spPr>
          <a:xfrm>
            <a:off x="222250" y="1501775"/>
            <a:ext cx="478155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[데이터 흐름도] </a:t>
            </a:r>
            <a:endParaRPr sz="1400" b="0" i="0" u="none" strike="noStrike" cap="none">
              <a:solidFill>
                <a:srgbClr val="000000"/>
              </a:solidFill>
              <a:latin typeface="Arial"/>
              <a:ea typeface="Arial"/>
              <a:cs typeface="Arial"/>
              <a:sym typeface="Arial"/>
            </a:endParaRPr>
          </a:p>
        </p:txBody>
      </p:sp>
      <p:sp>
        <p:nvSpPr>
          <p:cNvPr id="2" name="Google Shape;267;p10">
            <a:extLst>
              <a:ext uri="{FF2B5EF4-FFF2-40B4-BE49-F238E27FC236}">
                <a16:creationId xmlns:a16="http://schemas.microsoft.com/office/drawing/2014/main" id="{6CC04F90-5048-D2D9-58B9-859AC1AD7CE6}"/>
              </a:ext>
            </a:extLst>
          </p:cNvPr>
          <p:cNvSpPr txBox="1"/>
          <p:nvPr/>
        </p:nvSpPr>
        <p:spPr>
          <a:xfrm>
            <a:off x="1581150" y="5371306"/>
            <a:ext cx="2125662"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5] </a:t>
            </a:r>
            <a:r>
              <a:rPr lang="ko-KR" altLang="en-US" sz="900" b="0" i="0" u="none" dirty="0">
                <a:solidFill>
                  <a:schemeClr val="dk1"/>
                </a:solidFill>
                <a:latin typeface="Malgun Gothic"/>
                <a:ea typeface="Malgun Gothic"/>
                <a:cs typeface="Malgun Gothic"/>
                <a:sym typeface="Malgun Gothic"/>
              </a:rPr>
              <a:t>데이터 흐름도</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5"/>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341" name="Google Shape;341;p15"/>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342" name="Google Shape;342;p15"/>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343" name="Google Shape;343;p15"/>
          <p:cNvSpPr txBox="1"/>
          <p:nvPr/>
        </p:nvSpPr>
        <p:spPr>
          <a:xfrm>
            <a:off x="323850" y="692150"/>
            <a:ext cx="2952750" cy="1952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하드웨어/센서 구성도(1)</a:t>
            </a:r>
            <a:endParaRPr sz="1400" b="0" i="0" u="none" strike="noStrike" cap="none">
              <a:solidFill>
                <a:srgbClr val="000000"/>
              </a:solidFill>
              <a:latin typeface="Arial"/>
              <a:ea typeface="Arial"/>
              <a:cs typeface="Arial"/>
              <a:sym typeface="Arial"/>
            </a:endParaRPr>
          </a:p>
        </p:txBody>
      </p:sp>
      <p:pic>
        <p:nvPicPr>
          <p:cNvPr id="344" name="Google Shape;344;p15"/>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345" name="Google Shape;345;p15"/>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346" name="Google Shape;346;p1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347" name="Google Shape;347;p15"/>
          <p:cNvPicPr preferRelativeResize="0"/>
          <p:nvPr/>
        </p:nvPicPr>
        <p:blipFill rotWithShape="1">
          <a:blip r:embed="rId4">
            <a:alphaModFix/>
          </a:blip>
          <a:srcRect/>
          <a:stretch/>
        </p:blipFill>
        <p:spPr>
          <a:xfrm>
            <a:off x="8115300" y="125412"/>
            <a:ext cx="868362" cy="279400"/>
          </a:xfrm>
          <a:prstGeom prst="rect">
            <a:avLst/>
          </a:prstGeom>
          <a:noFill/>
          <a:ln>
            <a:noFill/>
          </a:ln>
        </p:spPr>
      </p:pic>
      <p:pic>
        <p:nvPicPr>
          <p:cNvPr id="348" name="Google Shape;348;p15"/>
          <p:cNvPicPr preferRelativeResize="0"/>
          <p:nvPr/>
        </p:nvPicPr>
        <p:blipFill rotWithShape="1">
          <a:blip r:embed="rId5">
            <a:alphaModFix/>
          </a:blip>
          <a:srcRect/>
          <a:stretch/>
        </p:blipFill>
        <p:spPr>
          <a:xfrm>
            <a:off x="19050" y="1125537"/>
            <a:ext cx="9112249" cy="5183188"/>
          </a:xfrm>
          <a:prstGeom prst="rect">
            <a:avLst/>
          </a:prstGeom>
          <a:noFill/>
          <a:ln>
            <a:noFill/>
          </a:ln>
        </p:spPr>
      </p:pic>
      <p:sp>
        <p:nvSpPr>
          <p:cNvPr id="349" name="Google Shape;349;p15"/>
          <p:cNvSpPr txBox="1"/>
          <p:nvPr/>
        </p:nvSpPr>
        <p:spPr>
          <a:xfrm>
            <a:off x="2527300" y="1101725"/>
            <a:ext cx="41275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[모체로봇 하드웨어/센서 구성도] </a:t>
            </a:r>
            <a:endParaRPr sz="1400" b="0" i="0" u="none" strike="noStrike" cap="none">
              <a:solidFill>
                <a:srgbClr val="000000"/>
              </a:solidFill>
              <a:latin typeface="Arial"/>
              <a:ea typeface="Arial"/>
              <a:cs typeface="Arial"/>
              <a:sym typeface="Arial"/>
            </a:endParaRPr>
          </a:p>
        </p:txBody>
      </p:sp>
      <p:sp>
        <p:nvSpPr>
          <p:cNvPr id="2" name="Google Shape;350;p15">
            <a:extLst>
              <a:ext uri="{FF2B5EF4-FFF2-40B4-BE49-F238E27FC236}">
                <a16:creationId xmlns:a16="http://schemas.microsoft.com/office/drawing/2014/main" id="{0ED58F19-99D7-387D-EB14-68C9C4FA66CD}"/>
              </a:ext>
            </a:extLst>
          </p:cNvPr>
          <p:cNvSpPr txBox="1"/>
          <p:nvPr/>
        </p:nvSpPr>
        <p:spPr>
          <a:xfrm>
            <a:off x="3322816" y="6149975"/>
            <a:ext cx="2519362" cy="231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en-US" altLang="ko-KR" sz="900" b="0" i="0" u="none" dirty="0" err="1">
                <a:solidFill>
                  <a:schemeClr val="dk1"/>
                </a:solidFill>
                <a:latin typeface="Malgun Gothic"/>
                <a:ea typeface="Malgun Gothic"/>
                <a:cs typeface="Malgun Gothic"/>
                <a:sym typeface="Malgun Gothic"/>
              </a:rPr>
              <a:t>그림</a:t>
            </a:r>
            <a:r>
              <a:rPr lang="en-US" altLang="ko-KR" sz="900" b="0" i="0" u="none" dirty="0">
                <a:solidFill>
                  <a:schemeClr val="dk1"/>
                </a:solidFill>
                <a:latin typeface="Malgun Gothic"/>
                <a:ea typeface="Malgun Gothic"/>
                <a:cs typeface="Malgun Gothic"/>
                <a:sym typeface="Malgun Gothic"/>
              </a:rPr>
              <a:t> 6] </a:t>
            </a:r>
            <a:r>
              <a:rPr lang="en-US" sz="900" b="0" i="0" u="none" dirty="0" err="1">
                <a:solidFill>
                  <a:schemeClr val="dk1"/>
                </a:solidFill>
                <a:latin typeface="Malgun Gothic"/>
                <a:ea typeface="Malgun Gothic"/>
                <a:cs typeface="Malgun Gothic"/>
                <a:sym typeface="Malgun Gothic"/>
              </a:rPr>
              <a:t>모체로봇</a:t>
            </a:r>
            <a:r>
              <a:rPr lang="en-US" sz="900" b="0" i="0" u="none" dirty="0">
                <a:solidFill>
                  <a:schemeClr val="dk1"/>
                </a:solidFill>
                <a:latin typeface="Malgun Gothic"/>
                <a:ea typeface="Malgun Gothic"/>
                <a:cs typeface="Malgun Gothic"/>
                <a:sym typeface="Malgun Gothic"/>
              </a:rPr>
              <a:t> </a:t>
            </a:r>
            <a:r>
              <a:rPr lang="en-US" sz="900" b="0" i="0" u="none" dirty="0" err="1">
                <a:solidFill>
                  <a:schemeClr val="dk1"/>
                </a:solidFill>
                <a:latin typeface="Malgun Gothic"/>
                <a:ea typeface="Malgun Gothic"/>
                <a:cs typeface="Malgun Gothic"/>
                <a:sym typeface="Malgun Gothic"/>
              </a:rPr>
              <a:t>하드웨어</a:t>
            </a:r>
            <a:r>
              <a:rPr lang="en-US" sz="900" b="0" i="0" u="none" dirty="0">
                <a:solidFill>
                  <a:schemeClr val="dk1"/>
                </a:solidFill>
                <a:latin typeface="Malgun Gothic"/>
                <a:ea typeface="Malgun Gothic"/>
                <a:cs typeface="Malgun Gothic"/>
                <a:sym typeface="Malgun Gothic"/>
              </a:rPr>
              <a:t>/</a:t>
            </a:r>
            <a:r>
              <a:rPr lang="en-US" sz="900" b="0" i="0" u="none" dirty="0" err="1">
                <a:solidFill>
                  <a:schemeClr val="dk1"/>
                </a:solidFill>
                <a:latin typeface="Malgun Gothic"/>
                <a:ea typeface="Malgun Gothic"/>
                <a:cs typeface="Malgun Gothic"/>
                <a:sym typeface="Malgun Gothic"/>
              </a:rPr>
              <a:t>센서</a:t>
            </a:r>
            <a:r>
              <a:rPr lang="en-US" sz="900" b="0" i="0" u="none" dirty="0">
                <a:solidFill>
                  <a:schemeClr val="dk1"/>
                </a:solidFill>
                <a:latin typeface="Malgun Gothic"/>
                <a:ea typeface="Malgun Gothic"/>
                <a:cs typeface="Malgun Gothic"/>
                <a:sym typeface="Malgun Gothic"/>
              </a:rPr>
              <a:t> </a:t>
            </a:r>
            <a:r>
              <a:rPr lang="en-US" sz="900" b="0" i="0" u="none" dirty="0" err="1">
                <a:solidFill>
                  <a:schemeClr val="dk1"/>
                </a:solidFill>
                <a:latin typeface="Malgun Gothic"/>
                <a:ea typeface="Malgun Gothic"/>
                <a:cs typeface="Malgun Gothic"/>
                <a:sym typeface="Malgun Gothic"/>
              </a:rPr>
              <a:t>구성도</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16"/>
          <p:cNvPicPr preferRelativeResize="0"/>
          <p:nvPr/>
        </p:nvPicPr>
        <p:blipFill rotWithShape="1">
          <a:blip r:embed="rId3">
            <a:alphaModFix/>
          </a:blip>
          <a:srcRect/>
          <a:stretch/>
        </p:blipFill>
        <p:spPr>
          <a:xfrm>
            <a:off x="0" y="1093787"/>
            <a:ext cx="9144000" cy="5143236"/>
          </a:xfrm>
          <a:prstGeom prst="rect">
            <a:avLst/>
          </a:prstGeom>
          <a:noFill/>
          <a:ln>
            <a:noFill/>
          </a:ln>
        </p:spPr>
      </p:pic>
      <p:sp>
        <p:nvSpPr>
          <p:cNvPr id="356" name="Google Shape;356;p16"/>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357" name="Google Shape;357;p16"/>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358" name="Google Shape;358;p16"/>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359" name="Google Shape;359;p16"/>
          <p:cNvSpPr txBox="1"/>
          <p:nvPr/>
        </p:nvSpPr>
        <p:spPr>
          <a:xfrm>
            <a:off x="323850" y="692150"/>
            <a:ext cx="2952750" cy="1952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하드웨어/센서 구성도(2)</a:t>
            </a:r>
            <a:endParaRPr sz="1400" b="0" i="0" u="none" strike="noStrike" cap="none">
              <a:solidFill>
                <a:srgbClr val="000000"/>
              </a:solidFill>
              <a:latin typeface="Arial"/>
              <a:ea typeface="Arial"/>
              <a:cs typeface="Arial"/>
              <a:sym typeface="Arial"/>
            </a:endParaRPr>
          </a:p>
        </p:txBody>
      </p:sp>
      <p:pic>
        <p:nvPicPr>
          <p:cNvPr id="360" name="Google Shape;360;p16"/>
          <p:cNvPicPr preferRelativeResize="0"/>
          <p:nvPr/>
        </p:nvPicPr>
        <p:blipFill rotWithShape="1">
          <a:blip r:embed="rId4">
            <a:alphaModFix/>
          </a:blip>
          <a:srcRect/>
          <a:stretch/>
        </p:blipFill>
        <p:spPr>
          <a:xfrm>
            <a:off x="8675687" y="476250"/>
            <a:ext cx="455612" cy="158750"/>
          </a:xfrm>
          <a:prstGeom prst="rect">
            <a:avLst/>
          </a:prstGeom>
          <a:noFill/>
          <a:ln>
            <a:noFill/>
          </a:ln>
        </p:spPr>
      </p:pic>
      <p:sp>
        <p:nvSpPr>
          <p:cNvPr id="361" name="Google Shape;361;p16"/>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362" name="Google Shape;362;p1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363" name="Google Shape;363;p16"/>
          <p:cNvPicPr preferRelativeResize="0"/>
          <p:nvPr/>
        </p:nvPicPr>
        <p:blipFill rotWithShape="1">
          <a:blip r:embed="rId5">
            <a:alphaModFix/>
          </a:blip>
          <a:srcRect/>
          <a:stretch/>
        </p:blipFill>
        <p:spPr>
          <a:xfrm>
            <a:off x="8115300" y="125412"/>
            <a:ext cx="868362" cy="279400"/>
          </a:xfrm>
          <a:prstGeom prst="rect">
            <a:avLst/>
          </a:prstGeom>
          <a:noFill/>
          <a:ln>
            <a:noFill/>
          </a:ln>
        </p:spPr>
      </p:pic>
      <p:sp>
        <p:nvSpPr>
          <p:cNvPr id="364" name="Google Shape;364;p16"/>
          <p:cNvSpPr txBox="1"/>
          <p:nvPr/>
        </p:nvSpPr>
        <p:spPr>
          <a:xfrm>
            <a:off x="2557462" y="1163637"/>
            <a:ext cx="41275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[소형로봇 하드웨어/센서 구성도] </a:t>
            </a:r>
            <a:endParaRPr sz="1400" b="0" i="0" u="none" strike="noStrike" cap="none">
              <a:solidFill>
                <a:srgbClr val="000000"/>
              </a:solidFill>
              <a:latin typeface="Arial"/>
              <a:ea typeface="Arial"/>
              <a:cs typeface="Arial"/>
              <a:sym typeface="Arial"/>
            </a:endParaRPr>
          </a:p>
        </p:txBody>
      </p:sp>
      <p:sp>
        <p:nvSpPr>
          <p:cNvPr id="2" name="Google Shape;350;p15">
            <a:extLst>
              <a:ext uri="{FF2B5EF4-FFF2-40B4-BE49-F238E27FC236}">
                <a16:creationId xmlns:a16="http://schemas.microsoft.com/office/drawing/2014/main" id="{19E910FE-775B-14F0-5FBD-34A29299C3E0}"/>
              </a:ext>
            </a:extLst>
          </p:cNvPr>
          <p:cNvSpPr txBox="1"/>
          <p:nvPr/>
        </p:nvSpPr>
        <p:spPr>
          <a:xfrm>
            <a:off x="3322816" y="6149975"/>
            <a:ext cx="2519362" cy="231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en-US" altLang="ko-KR" sz="900" b="0" i="0" u="none" dirty="0" err="1">
                <a:solidFill>
                  <a:schemeClr val="dk1"/>
                </a:solidFill>
                <a:latin typeface="Malgun Gothic"/>
                <a:ea typeface="Malgun Gothic"/>
                <a:cs typeface="Malgun Gothic"/>
                <a:sym typeface="Malgun Gothic"/>
              </a:rPr>
              <a:t>그림</a:t>
            </a:r>
            <a:r>
              <a:rPr lang="en-US" altLang="ko-KR" sz="900" b="0" i="0" u="none" dirty="0">
                <a:solidFill>
                  <a:schemeClr val="dk1"/>
                </a:solidFill>
                <a:latin typeface="Malgun Gothic"/>
                <a:ea typeface="Malgun Gothic"/>
                <a:cs typeface="Malgun Gothic"/>
                <a:sym typeface="Malgun Gothic"/>
              </a:rPr>
              <a:t> 7] </a:t>
            </a:r>
            <a:r>
              <a:rPr lang="ko-KR" altLang="en-US" sz="900" dirty="0">
                <a:solidFill>
                  <a:schemeClr val="dk1"/>
                </a:solidFill>
                <a:latin typeface="Malgun Gothic"/>
                <a:ea typeface="Malgun Gothic"/>
                <a:cs typeface="Malgun Gothic"/>
                <a:sym typeface="Malgun Gothic"/>
              </a:rPr>
              <a:t>소형</a:t>
            </a:r>
            <a:r>
              <a:rPr lang="en-US" sz="900" b="0" i="0" u="none" dirty="0" err="1">
                <a:solidFill>
                  <a:schemeClr val="dk1"/>
                </a:solidFill>
                <a:latin typeface="Malgun Gothic"/>
                <a:ea typeface="Malgun Gothic"/>
                <a:cs typeface="Malgun Gothic"/>
                <a:sym typeface="Malgun Gothic"/>
              </a:rPr>
              <a:t>로봇</a:t>
            </a:r>
            <a:r>
              <a:rPr lang="en-US" sz="900" b="0" i="0" u="none" dirty="0">
                <a:solidFill>
                  <a:schemeClr val="dk1"/>
                </a:solidFill>
                <a:latin typeface="Malgun Gothic"/>
                <a:ea typeface="Malgun Gothic"/>
                <a:cs typeface="Malgun Gothic"/>
                <a:sym typeface="Malgun Gothic"/>
              </a:rPr>
              <a:t> </a:t>
            </a:r>
            <a:r>
              <a:rPr lang="en-US" sz="900" b="0" i="0" u="none" dirty="0" err="1">
                <a:solidFill>
                  <a:schemeClr val="dk1"/>
                </a:solidFill>
                <a:latin typeface="Malgun Gothic"/>
                <a:ea typeface="Malgun Gothic"/>
                <a:cs typeface="Malgun Gothic"/>
                <a:sym typeface="Malgun Gothic"/>
              </a:rPr>
              <a:t>하드웨어</a:t>
            </a:r>
            <a:r>
              <a:rPr lang="en-US" sz="900" b="0" i="0" u="none" dirty="0">
                <a:solidFill>
                  <a:schemeClr val="dk1"/>
                </a:solidFill>
                <a:latin typeface="Malgun Gothic"/>
                <a:ea typeface="Malgun Gothic"/>
                <a:cs typeface="Malgun Gothic"/>
                <a:sym typeface="Malgun Gothic"/>
              </a:rPr>
              <a:t>/</a:t>
            </a:r>
            <a:r>
              <a:rPr lang="en-US" sz="900" b="0" i="0" u="none" dirty="0" err="1">
                <a:solidFill>
                  <a:schemeClr val="dk1"/>
                </a:solidFill>
                <a:latin typeface="Malgun Gothic"/>
                <a:ea typeface="Malgun Gothic"/>
                <a:cs typeface="Malgun Gothic"/>
                <a:sym typeface="Malgun Gothic"/>
              </a:rPr>
              <a:t>센서</a:t>
            </a:r>
            <a:r>
              <a:rPr lang="en-US" sz="900" b="0" i="0" u="none" dirty="0">
                <a:solidFill>
                  <a:schemeClr val="dk1"/>
                </a:solidFill>
                <a:latin typeface="Malgun Gothic"/>
                <a:ea typeface="Malgun Gothic"/>
                <a:cs typeface="Malgun Gothic"/>
                <a:sym typeface="Malgun Gothic"/>
              </a:rPr>
              <a:t> </a:t>
            </a:r>
            <a:r>
              <a:rPr lang="en-US" sz="900" b="0" i="0" u="none" dirty="0" err="1">
                <a:solidFill>
                  <a:schemeClr val="dk1"/>
                </a:solidFill>
                <a:latin typeface="Malgun Gothic"/>
                <a:ea typeface="Malgun Gothic"/>
                <a:cs typeface="Malgun Gothic"/>
                <a:sym typeface="Malgun Gothic"/>
              </a:rPr>
              <a:t>구성도</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7"/>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371" name="Google Shape;371;p17"/>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372" name="Google Shape;372;p17"/>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373" name="Google Shape;373;p17"/>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메뉴 구성도</a:t>
            </a:r>
            <a:endParaRPr sz="1400" b="0" i="0" u="none" strike="noStrike" cap="none">
              <a:solidFill>
                <a:srgbClr val="000000"/>
              </a:solidFill>
              <a:latin typeface="Arial"/>
              <a:ea typeface="Arial"/>
              <a:cs typeface="Arial"/>
              <a:sym typeface="Arial"/>
            </a:endParaRPr>
          </a:p>
        </p:txBody>
      </p:sp>
      <p:pic>
        <p:nvPicPr>
          <p:cNvPr id="374" name="Google Shape;374;p17"/>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375" name="Google Shape;375;p17"/>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376" name="Google Shape;376;p1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377" name="Google Shape;377;p17"/>
          <p:cNvPicPr preferRelativeResize="0"/>
          <p:nvPr/>
        </p:nvPicPr>
        <p:blipFill rotWithShape="1">
          <a:blip r:embed="rId4">
            <a:alphaModFix/>
          </a:blip>
          <a:srcRect/>
          <a:stretch/>
        </p:blipFill>
        <p:spPr>
          <a:xfrm>
            <a:off x="8115300" y="125412"/>
            <a:ext cx="868362" cy="279400"/>
          </a:xfrm>
          <a:prstGeom prst="rect">
            <a:avLst/>
          </a:prstGeom>
          <a:noFill/>
          <a:ln>
            <a:noFill/>
          </a:ln>
        </p:spPr>
      </p:pic>
      <p:pic>
        <p:nvPicPr>
          <p:cNvPr id="378" name="Google Shape;378;p17"/>
          <p:cNvPicPr preferRelativeResize="0"/>
          <p:nvPr/>
        </p:nvPicPr>
        <p:blipFill rotWithShape="1">
          <a:blip r:embed="rId5">
            <a:alphaModFix/>
          </a:blip>
          <a:srcRect/>
          <a:stretch/>
        </p:blipFill>
        <p:spPr>
          <a:xfrm>
            <a:off x="301625" y="1765738"/>
            <a:ext cx="8540750" cy="4379474"/>
          </a:xfrm>
          <a:prstGeom prst="rect">
            <a:avLst/>
          </a:prstGeom>
          <a:noFill/>
          <a:ln>
            <a:noFill/>
          </a:ln>
        </p:spPr>
      </p:pic>
      <p:sp>
        <p:nvSpPr>
          <p:cNvPr id="379" name="Google Shape;379;p17"/>
          <p:cNvSpPr txBox="1"/>
          <p:nvPr/>
        </p:nvSpPr>
        <p:spPr>
          <a:xfrm>
            <a:off x="2508250" y="1272464"/>
            <a:ext cx="41275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Malgun Gothic"/>
              <a:buNone/>
            </a:pPr>
            <a:r>
              <a:rPr lang="en-US" sz="1800" b="1" i="0" u="none" strike="noStrike" cap="none" dirty="0">
                <a:solidFill>
                  <a:schemeClr val="dk1"/>
                </a:solidFill>
                <a:latin typeface="Malgun Gothic"/>
                <a:ea typeface="Malgun Gothic"/>
                <a:cs typeface="Malgun Gothic"/>
                <a:sym typeface="Malgun Gothic"/>
              </a:rPr>
              <a:t>[</a:t>
            </a:r>
            <a:r>
              <a:rPr lang="en-US" sz="1800" b="1" i="0" u="none" strike="noStrike" cap="none" dirty="0" err="1">
                <a:solidFill>
                  <a:schemeClr val="dk1"/>
                </a:solidFill>
                <a:latin typeface="Malgun Gothic"/>
                <a:ea typeface="Malgun Gothic"/>
                <a:cs typeface="Malgun Gothic"/>
                <a:sym typeface="Malgun Gothic"/>
              </a:rPr>
              <a:t>Web서버</a:t>
            </a:r>
            <a:r>
              <a:rPr lang="en-US" sz="1800" b="1" i="0" u="none" strike="noStrike" cap="none" dirty="0">
                <a:solidFill>
                  <a:schemeClr val="dk1"/>
                </a:solidFill>
                <a:latin typeface="Malgun Gothic"/>
                <a:ea typeface="Malgun Gothic"/>
                <a:cs typeface="Malgun Gothic"/>
                <a:sym typeface="Malgun Gothic"/>
              </a:rPr>
              <a:t> </a:t>
            </a:r>
            <a:r>
              <a:rPr lang="en-US" sz="1800" b="1" i="0" u="none" strike="noStrike" cap="none" dirty="0" err="1">
                <a:solidFill>
                  <a:schemeClr val="dk1"/>
                </a:solidFill>
                <a:latin typeface="Malgun Gothic"/>
                <a:ea typeface="Malgun Gothic"/>
                <a:cs typeface="Malgun Gothic"/>
                <a:sym typeface="Malgun Gothic"/>
              </a:rPr>
              <a:t>메뉴</a:t>
            </a:r>
            <a:r>
              <a:rPr lang="en-US" sz="1800" b="1" i="0" u="none" strike="noStrike" cap="none" dirty="0">
                <a:solidFill>
                  <a:schemeClr val="dk1"/>
                </a:solidFill>
                <a:latin typeface="Malgun Gothic"/>
                <a:ea typeface="Malgun Gothic"/>
                <a:cs typeface="Malgun Gothic"/>
                <a:sym typeface="Malgun Gothic"/>
              </a:rPr>
              <a:t> </a:t>
            </a:r>
            <a:r>
              <a:rPr lang="en-US" sz="1800" b="1" i="0" u="none" strike="noStrike" cap="none" dirty="0" err="1">
                <a:solidFill>
                  <a:schemeClr val="dk1"/>
                </a:solidFill>
                <a:latin typeface="Malgun Gothic"/>
                <a:ea typeface="Malgun Gothic"/>
                <a:cs typeface="Malgun Gothic"/>
                <a:sym typeface="Malgun Gothic"/>
              </a:rPr>
              <a:t>구성도</a:t>
            </a:r>
            <a:r>
              <a:rPr lang="en-US" sz="1800" b="1" i="0" u="none" strike="noStrike" cap="none" dirty="0">
                <a:solidFill>
                  <a:schemeClr val="dk1"/>
                </a:solidFill>
                <a:latin typeface="Malgun Gothic"/>
                <a:ea typeface="Malgun Gothic"/>
                <a:cs typeface="Malgun Gothic"/>
                <a:sym typeface="Malgun Gothic"/>
              </a:rPr>
              <a:t>] </a:t>
            </a:r>
            <a:endParaRPr sz="1400" b="0" i="0" u="none" strike="noStrike" cap="none" dirty="0">
              <a:solidFill>
                <a:srgbClr val="000000"/>
              </a:solidFill>
              <a:latin typeface="Arial"/>
              <a:ea typeface="Arial"/>
              <a:cs typeface="Arial"/>
              <a:sym typeface="Arial"/>
            </a:endParaRPr>
          </a:p>
        </p:txBody>
      </p:sp>
      <p:sp>
        <p:nvSpPr>
          <p:cNvPr id="2" name="Google Shape;350;p15">
            <a:extLst>
              <a:ext uri="{FF2B5EF4-FFF2-40B4-BE49-F238E27FC236}">
                <a16:creationId xmlns:a16="http://schemas.microsoft.com/office/drawing/2014/main" id="{61231C65-1A43-D5E4-48D0-A628DA2E2AA0}"/>
              </a:ext>
            </a:extLst>
          </p:cNvPr>
          <p:cNvSpPr txBox="1"/>
          <p:nvPr/>
        </p:nvSpPr>
        <p:spPr>
          <a:xfrm>
            <a:off x="3322816" y="6149975"/>
            <a:ext cx="2519362" cy="231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8] </a:t>
            </a:r>
            <a:r>
              <a:rPr lang="ko-KR" altLang="en-US" sz="900" b="0" i="0" u="none" dirty="0">
                <a:solidFill>
                  <a:schemeClr val="dk1"/>
                </a:solidFill>
                <a:latin typeface="Malgun Gothic"/>
                <a:ea typeface="Malgun Gothic"/>
                <a:cs typeface="Malgun Gothic"/>
                <a:sym typeface="Malgun Gothic"/>
              </a:rPr>
              <a:t>메뉴 구성도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18"/>
          <p:cNvPicPr preferRelativeResize="0"/>
          <p:nvPr/>
        </p:nvPicPr>
        <p:blipFill rotWithShape="1">
          <a:blip r:embed="rId3">
            <a:alphaModFix/>
          </a:blip>
          <a:srcRect/>
          <a:stretch/>
        </p:blipFill>
        <p:spPr>
          <a:xfrm>
            <a:off x="655308" y="1513610"/>
            <a:ext cx="3418544" cy="1915390"/>
          </a:xfrm>
          <a:prstGeom prst="rect">
            <a:avLst/>
          </a:prstGeom>
          <a:noFill/>
          <a:ln>
            <a:noFill/>
          </a:ln>
        </p:spPr>
      </p:pic>
      <p:sp>
        <p:nvSpPr>
          <p:cNvPr id="386" name="Google Shape;386;p18"/>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387" name="Google Shape;387;p18"/>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388" name="Google Shape;388;p18"/>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389" name="Google Shape;389;p18"/>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화면</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설계서</a:t>
            </a:r>
            <a:r>
              <a:rPr lang="en-US" sz="1700" b="1" i="0" u="none" strike="noStrike" cap="none" dirty="0">
                <a:solidFill>
                  <a:schemeClr val="lt1"/>
                </a:solidFill>
                <a:latin typeface="Malgun Gothic"/>
                <a:ea typeface="Malgun Gothic"/>
                <a:cs typeface="Malgun Gothic"/>
                <a:sym typeface="Malgun Gothic"/>
              </a:rPr>
              <a:t> </a:t>
            </a:r>
            <a:r>
              <a:rPr lang="en-US" altLang="ko-KR" b="1" i="0" u="none" strike="noStrike" cap="none" dirty="0">
                <a:solidFill>
                  <a:schemeClr val="lt1"/>
                </a:solidFill>
                <a:latin typeface="Malgun Gothic"/>
                <a:ea typeface="Malgun Gothic"/>
                <a:cs typeface="Malgun Gothic"/>
                <a:sym typeface="Malgun Gothic"/>
              </a:rPr>
              <a:t>(1/8)</a:t>
            </a:r>
            <a:endParaRPr b="0" i="0" u="none" strike="noStrike" cap="none" dirty="0">
              <a:solidFill>
                <a:srgbClr val="000000"/>
              </a:solidFill>
              <a:latin typeface="Arial"/>
              <a:ea typeface="Arial"/>
              <a:cs typeface="Arial"/>
              <a:sym typeface="Arial"/>
            </a:endParaRPr>
          </a:p>
        </p:txBody>
      </p:sp>
      <p:pic>
        <p:nvPicPr>
          <p:cNvPr id="390" name="Google Shape;390;p18"/>
          <p:cNvPicPr preferRelativeResize="0"/>
          <p:nvPr/>
        </p:nvPicPr>
        <p:blipFill rotWithShape="1">
          <a:blip r:embed="rId4">
            <a:alphaModFix/>
          </a:blip>
          <a:srcRect/>
          <a:stretch/>
        </p:blipFill>
        <p:spPr>
          <a:xfrm>
            <a:off x="8675687" y="476250"/>
            <a:ext cx="455612" cy="158750"/>
          </a:xfrm>
          <a:prstGeom prst="rect">
            <a:avLst/>
          </a:prstGeom>
          <a:noFill/>
          <a:ln>
            <a:noFill/>
          </a:ln>
        </p:spPr>
      </p:pic>
      <p:sp>
        <p:nvSpPr>
          <p:cNvPr id="391" name="Google Shape;391;p18"/>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392" name="Google Shape;392;p1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393" name="Google Shape;393;p18"/>
          <p:cNvPicPr preferRelativeResize="0"/>
          <p:nvPr/>
        </p:nvPicPr>
        <p:blipFill rotWithShape="1">
          <a:blip r:embed="rId5">
            <a:alphaModFix/>
          </a:blip>
          <a:srcRect/>
          <a:stretch/>
        </p:blipFill>
        <p:spPr>
          <a:xfrm>
            <a:off x="8115300" y="125412"/>
            <a:ext cx="868362" cy="279400"/>
          </a:xfrm>
          <a:prstGeom prst="rect">
            <a:avLst/>
          </a:prstGeom>
          <a:noFill/>
          <a:ln>
            <a:noFill/>
          </a:ln>
        </p:spPr>
      </p:pic>
      <p:graphicFrame>
        <p:nvGraphicFramePr>
          <p:cNvPr id="394" name="Google Shape;394;p18"/>
          <p:cNvGraphicFramePr/>
          <p:nvPr/>
        </p:nvGraphicFramePr>
        <p:xfrm>
          <a:off x="539750" y="1341437"/>
          <a:ext cx="7993025" cy="4812702"/>
        </p:xfrm>
        <a:graphic>
          <a:graphicData uri="http://schemas.openxmlformats.org/drawingml/2006/table">
            <a:tbl>
              <a:tblPr>
                <a:noFill/>
                <a:tableStyleId>{63333E97-AB35-41CD-AE6E-F86F56BE420D}</a:tableStyleId>
              </a:tblPr>
              <a:tblGrid>
                <a:gridCol w="3671875">
                  <a:extLst>
                    <a:ext uri="{9D8B030D-6E8A-4147-A177-3AD203B41FA5}">
                      <a16:colId xmlns:a16="http://schemas.microsoft.com/office/drawing/2014/main" val="20000"/>
                    </a:ext>
                  </a:extLst>
                </a:gridCol>
                <a:gridCol w="1081075">
                  <a:extLst>
                    <a:ext uri="{9D8B030D-6E8A-4147-A177-3AD203B41FA5}">
                      <a16:colId xmlns:a16="http://schemas.microsoft.com/office/drawing/2014/main" val="20001"/>
                    </a:ext>
                  </a:extLst>
                </a:gridCol>
                <a:gridCol w="3240075">
                  <a:extLst>
                    <a:ext uri="{9D8B030D-6E8A-4147-A177-3AD203B41FA5}">
                      <a16:colId xmlns:a16="http://schemas.microsoft.com/office/drawing/2014/main" val="20002"/>
                    </a:ext>
                  </a:extLst>
                </a:gridCol>
              </a:tblGrid>
              <a:tr h="268275">
                <a:tc rowSpan="6">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chemeClr val="dk1"/>
                        </a:solidFill>
                        <a:latin typeface="Malgun Gothic"/>
                        <a:ea typeface="Malgun Gothic"/>
                        <a:cs typeface="Malgun Gothic"/>
                        <a:sym typeface="Malgun Gothic"/>
                      </a:endParaRPr>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번호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LOG-01-01</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698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web 로그인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731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설명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web의 첫 화면,</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기존에 생성한 관리자 계정으로 로그인 할 수 있음</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신규 가입 불가(특정 사용자만 사용)</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39712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처리내용</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∎관리자 계정 로그인</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id 및 password 입력 후 로그인 버튼 클릭</a:t>
                      </a:r>
                      <a:endParaRPr sz="1400" u="none" strike="noStrike" cap="none"/>
                    </a:p>
                    <a:p>
                      <a:pPr marL="0" marR="0" lvl="0" indent="-69850" algn="l" rtl="0">
                        <a:lnSpc>
                          <a:spcPct val="160000"/>
                        </a:lnSpc>
                        <a:spcBef>
                          <a:spcPts val="0"/>
                        </a:spcBef>
                        <a:spcAft>
                          <a:spcPts val="0"/>
                        </a:spcAft>
                        <a:buClr>
                          <a:srgbClr val="000000"/>
                        </a:buClr>
                        <a:buSzPts val="1100"/>
                        <a:buFont typeface="Noto Sans Symbols"/>
                        <a:buChar char="✔"/>
                      </a:pPr>
                      <a:r>
                        <a:rPr lang="en-US" sz="1100" b="0" i="0" u="none" strike="noStrike" cap="none">
                          <a:solidFill>
                            <a:srgbClr val="000000"/>
                          </a:solidFill>
                          <a:latin typeface="Malgun Gothic"/>
                          <a:ea typeface="Malgun Gothic"/>
                          <a:cs typeface="Malgun Gothic"/>
                          <a:sym typeface="Malgun Gothic"/>
                        </a:rPr>
                        <a:t>id 및 password 오류 시 팝업창에 ‘계정이 일치하지 않습니다.’ 나타남</a:t>
                      </a:r>
                      <a:endParaRPr sz="1400" u="none" strike="noStrike" cap="none"/>
                    </a:p>
                    <a:p>
                      <a:pPr marL="0" marR="0" lvl="0" indent="-69850" algn="l" rtl="0">
                        <a:lnSpc>
                          <a:spcPct val="160000"/>
                        </a:lnSpc>
                        <a:spcBef>
                          <a:spcPts val="0"/>
                        </a:spcBef>
                        <a:spcAft>
                          <a:spcPts val="0"/>
                        </a:spcAft>
                        <a:buClr>
                          <a:srgbClr val="000000"/>
                        </a:buClr>
                        <a:buSzPts val="1100"/>
                        <a:buFont typeface="Noto Sans Symbols"/>
                        <a:buChar char="✔"/>
                      </a:pPr>
                      <a:r>
                        <a:rPr lang="en-US" sz="1100" b="0" i="0" u="none" strike="noStrike" cap="none">
                          <a:solidFill>
                            <a:srgbClr val="000000"/>
                          </a:solidFill>
                          <a:latin typeface="Malgun Gothic"/>
                          <a:ea typeface="Malgun Gothic"/>
                          <a:cs typeface="Malgun Gothic"/>
                          <a:sym typeface="Malgun Gothic"/>
                        </a:rPr>
                        <a:t>로그인 성공 시 main 화면으로 이동</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∎드롭다운 메뉴</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마우스를 올릴 시 메뉴의 하위목록 확인 및 선택 가능</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49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비고</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∎연결되는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 기존의 관리자 계정</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682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요구사항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dirty="0">
                          <a:solidFill>
                            <a:srgbClr val="000000"/>
                          </a:solidFill>
                          <a:latin typeface="Malgun Gothic"/>
                          <a:ea typeface="Malgun Gothic"/>
                          <a:cs typeface="Malgun Gothic"/>
                          <a:sym typeface="Malgun Gothic"/>
                        </a:rPr>
                        <a:t>web </a:t>
                      </a:r>
                      <a:r>
                        <a:rPr lang="en-US" sz="1100" b="0" i="0" u="none" strike="noStrike" cap="none" dirty="0" err="1">
                          <a:solidFill>
                            <a:srgbClr val="000000"/>
                          </a:solidFill>
                          <a:latin typeface="Malgun Gothic"/>
                          <a:ea typeface="Malgun Gothic"/>
                          <a:cs typeface="Malgun Gothic"/>
                          <a:sym typeface="Malgun Gothic"/>
                        </a:rPr>
                        <a:t>로그인</a:t>
                      </a:r>
                      <a:endParaRPr sz="1400" u="none" strike="noStrike" cap="none" dirty="0"/>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cxnSp>
        <p:nvCxnSpPr>
          <p:cNvPr id="395" name="Google Shape;395;p18"/>
          <p:cNvCxnSpPr>
            <a:cxnSpLocks/>
          </p:cNvCxnSpPr>
          <p:nvPr/>
        </p:nvCxnSpPr>
        <p:spPr>
          <a:xfrm flipH="1">
            <a:off x="3276600" y="1638300"/>
            <a:ext cx="681694" cy="2143125"/>
          </a:xfrm>
          <a:prstGeom prst="straightConnector1">
            <a:avLst/>
          </a:prstGeom>
          <a:noFill/>
          <a:ln w="28575" cap="flat" cmpd="sng">
            <a:solidFill>
              <a:srgbClr val="FF0000"/>
            </a:solidFill>
            <a:prstDash val="solid"/>
            <a:miter lim="800000"/>
            <a:headEnd type="none" w="sm" len="sm"/>
            <a:tailEnd type="triangle" w="med" len="med"/>
          </a:ln>
        </p:spPr>
      </p:cxnSp>
      <p:pic>
        <p:nvPicPr>
          <p:cNvPr id="397" name="Google Shape;397;p18"/>
          <p:cNvPicPr preferRelativeResize="0"/>
          <p:nvPr/>
        </p:nvPicPr>
        <p:blipFill rotWithShape="1">
          <a:blip r:embed="rId6">
            <a:alphaModFix/>
          </a:blip>
          <a:srcRect/>
          <a:stretch/>
        </p:blipFill>
        <p:spPr>
          <a:xfrm>
            <a:off x="770866" y="3870356"/>
            <a:ext cx="3187428" cy="1766555"/>
          </a:xfrm>
          <a:prstGeom prst="rect">
            <a:avLst/>
          </a:prstGeom>
          <a:noFill/>
          <a:ln>
            <a:noFill/>
          </a:ln>
        </p:spPr>
      </p:pic>
      <p:sp>
        <p:nvSpPr>
          <p:cNvPr id="5" name="Google Shape;397;p18">
            <a:extLst>
              <a:ext uri="{FF2B5EF4-FFF2-40B4-BE49-F238E27FC236}">
                <a16:creationId xmlns:a16="http://schemas.microsoft.com/office/drawing/2014/main" id="{E812C693-E81A-C83D-1ABB-84B477FEB837}"/>
              </a:ext>
            </a:extLst>
          </p:cNvPr>
          <p:cNvSpPr txBox="1"/>
          <p:nvPr/>
        </p:nvSpPr>
        <p:spPr>
          <a:xfrm>
            <a:off x="1237585" y="5663918"/>
            <a:ext cx="2253990" cy="2307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9] </a:t>
            </a:r>
            <a:r>
              <a:rPr lang="ko-KR" altLang="en-US" sz="900" b="0" i="0" u="none" dirty="0">
                <a:solidFill>
                  <a:schemeClr val="dk1"/>
                </a:solidFill>
                <a:latin typeface="Malgun Gothic"/>
                <a:ea typeface="Malgun Gothic"/>
                <a:cs typeface="Malgun Gothic"/>
                <a:sym typeface="Malgun Gothic"/>
              </a:rPr>
              <a:t>화면 설계서</a:t>
            </a:r>
            <a:r>
              <a:rPr lang="en-US" altLang="ko-KR" sz="900" b="0" i="0" u="none" dirty="0">
                <a:solidFill>
                  <a:schemeClr val="dk1"/>
                </a:solidFill>
                <a:latin typeface="Malgun Gothic"/>
                <a:ea typeface="Malgun Gothic"/>
                <a:cs typeface="Malgun Gothic"/>
                <a:sym typeface="Malgun Gothic"/>
              </a:rPr>
              <a:t>_web </a:t>
            </a:r>
            <a:r>
              <a:rPr lang="ko-KR" altLang="en-US" sz="900" b="0" i="0" u="none" dirty="0">
                <a:solidFill>
                  <a:schemeClr val="dk1"/>
                </a:solidFill>
                <a:latin typeface="Malgun Gothic"/>
                <a:ea typeface="Malgun Gothic"/>
                <a:cs typeface="Malgun Gothic"/>
                <a:sym typeface="Malgun Gothic"/>
              </a:rPr>
              <a:t>로그인</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19"/>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403" name="Google Shape;403;p19"/>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404" name="Google Shape;404;p19"/>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405" name="Google Shape;405;p19"/>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화면</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설계서</a:t>
            </a:r>
            <a:r>
              <a:rPr lang="en-US" sz="1700" b="1" i="0" u="none" strike="noStrike" cap="none" dirty="0">
                <a:solidFill>
                  <a:schemeClr val="lt1"/>
                </a:solidFill>
                <a:latin typeface="Malgun Gothic"/>
                <a:ea typeface="Malgun Gothic"/>
                <a:cs typeface="Malgun Gothic"/>
                <a:sym typeface="Malgun Gothic"/>
              </a:rPr>
              <a:t> </a:t>
            </a:r>
            <a:r>
              <a:rPr lang="en-US" altLang="ko-KR" sz="1400" b="1" i="0" u="none" strike="noStrike" cap="none" dirty="0">
                <a:solidFill>
                  <a:schemeClr val="lt1"/>
                </a:solidFill>
                <a:latin typeface="Malgun Gothic"/>
                <a:ea typeface="Malgun Gothic"/>
                <a:cs typeface="Malgun Gothic"/>
                <a:sym typeface="Malgun Gothic"/>
              </a:rPr>
              <a:t>(2/8)</a:t>
            </a:r>
            <a:endParaRPr sz="1400" b="0" i="0" u="none" strike="noStrike" cap="none" dirty="0">
              <a:solidFill>
                <a:srgbClr val="000000"/>
              </a:solidFill>
              <a:latin typeface="Arial"/>
              <a:ea typeface="Arial"/>
              <a:cs typeface="Arial"/>
              <a:sym typeface="Arial"/>
            </a:endParaRPr>
          </a:p>
        </p:txBody>
      </p:sp>
      <p:pic>
        <p:nvPicPr>
          <p:cNvPr id="406" name="Google Shape;406;p19"/>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407" name="Google Shape;407;p19"/>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408" name="Google Shape;408;p1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409" name="Google Shape;409;p19"/>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410" name="Google Shape;410;p19"/>
          <p:cNvGraphicFramePr/>
          <p:nvPr/>
        </p:nvGraphicFramePr>
        <p:xfrm>
          <a:off x="539750" y="1341437"/>
          <a:ext cx="7993025" cy="4634902"/>
        </p:xfrm>
        <a:graphic>
          <a:graphicData uri="http://schemas.openxmlformats.org/drawingml/2006/table">
            <a:tbl>
              <a:tblPr>
                <a:noFill/>
                <a:tableStyleId>{63333E97-AB35-41CD-AE6E-F86F56BE420D}</a:tableStyleId>
              </a:tblPr>
              <a:tblGrid>
                <a:gridCol w="3671875">
                  <a:extLst>
                    <a:ext uri="{9D8B030D-6E8A-4147-A177-3AD203B41FA5}">
                      <a16:colId xmlns:a16="http://schemas.microsoft.com/office/drawing/2014/main" val="20000"/>
                    </a:ext>
                  </a:extLst>
                </a:gridCol>
                <a:gridCol w="1081075">
                  <a:extLst>
                    <a:ext uri="{9D8B030D-6E8A-4147-A177-3AD203B41FA5}">
                      <a16:colId xmlns:a16="http://schemas.microsoft.com/office/drawing/2014/main" val="20001"/>
                    </a:ext>
                  </a:extLst>
                </a:gridCol>
                <a:gridCol w="3240075">
                  <a:extLst>
                    <a:ext uri="{9D8B030D-6E8A-4147-A177-3AD203B41FA5}">
                      <a16:colId xmlns:a16="http://schemas.microsoft.com/office/drawing/2014/main" val="20002"/>
                    </a:ext>
                  </a:extLst>
                </a:gridCol>
              </a:tblGrid>
              <a:tr h="268275">
                <a:tc rowSpan="6">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번호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STR-01-01</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698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실시간 스트리밍</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953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설명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main 중 첫번째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선택에 따라 모체 로봇 혹은 소형 로봇의 적외선 카메라를 이용한 실시간 스트리밍 영상 확인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39712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처리내용</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∎모체 로봇 영상</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영상 정보에서 [모체 로봇] 클릭</a:t>
                      </a:r>
                      <a:endParaRPr sz="1400" u="none" strike="noStrike" cap="none"/>
                    </a:p>
                    <a:p>
                      <a:pPr marL="0" marR="0" lvl="0" indent="0" algn="l" rtl="0">
                        <a:lnSpc>
                          <a:spcPct val="160000"/>
                        </a:lnSpc>
                        <a:spcBef>
                          <a:spcPts val="0"/>
                        </a:spcBef>
                        <a:spcAft>
                          <a:spcPts val="0"/>
                        </a:spcAft>
                        <a:buClr>
                          <a:schemeClr val="dk1"/>
                        </a:buClr>
                        <a:buSzPts val="1100"/>
                        <a:buFont typeface="Malgun Gothic"/>
                        <a:buNone/>
                      </a:pPr>
                      <a:endParaRPr sz="1100" b="0" i="0" u="none" strike="noStrike" cap="none">
                        <a:solidFill>
                          <a:srgbClr val="000000"/>
                        </a:solidFill>
                        <a:latin typeface="Malgun Gothic"/>
                        <a:ea typeface="Malgun Gothic"/>
                        <a:cs typeface="Malgun Gothic"/>
                        <a:sym typeface="Malgun Gothic"/>
                      </a:endParaRPr>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∎소형 로봇 영상</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영상 정보에서 [소형 로봇] 클릭</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49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비고</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∎연결되는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 수동 컨트롤러</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682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요구사항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실시간 스트리밍</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1" name="Google Shape;411;p19"/>
          <p:cNvSpPr txBox="1"/>
          <p:nvPr/>
        </p:nvSpPr>
        <p:spPr>
          <a:xfrm>
            <a:off x="1237585" y="5663918"/>
            <a:ext cx="225399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10] 화면 설계서_실시간 스트리밍</a:t>
            </a:r>
            <a:endParaRPr/>
          </a:p>
        </p:txBody>
      </p:sp>
      <p:pic>
        <p:nvPicPr>
          <p:cNvPr id="412" name="Google Shape;412;p19"/>
          <p:cNvPicPr preferRelativeResize="0"/>
          <p:nvPr/>
        </p:nvPicPr>
        <p:blipFill rotWithShape="1">
          <a:blip r:embed="rId5">
            <a:alphaModFix/>
          </a:blip>
          <a:srcRect/>
          <a:stretch/>
        </p:blipFill>
        <p:spPr>
          <a:xfrm>
            <a:off x="580230" y="2656917"/>
            <a:ext cx="3568700" cy="200394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p:cNvSpPr/>
          <p:nvPr/>
        </p:nvSpPr>
        <p:spPr>
          <a:xfrm>
            <a:off x="107504" y="0"/>
            <a:ext cx="3096344" cy="1124744"/>
          </a:xfrm>
          <a:prstGeom prst="rect">
            <a:avLst/>
          </a:prstGeom>
          <a:solidFill>
            <a:srgbClr val="3B5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p:cNvCxnSpPr/>
          <p:nvPr/>
        </p:nvCxnSpPr>
        <p:spPr>
          <a:xfrm>
            <a:off x="424356" y="541195"/>
            <a:ext cx="2591728"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p:cNvCxnSpPr/>
          <p:nvPr/>
        </p:nvCxnSpPr>
        <p:spPr>
          <a:xfrm>
            <a:off x="3275856" y="548680"/>
            <a:ext cx="5328592" cy="0"/>
          </a:xfrm>
          <a:prstGeom prst="line">
            <a:avLst/>
          </a:prstGeom>
          <a:ln w="28575">
            <a:solidFill>
              <a:srgbClr val="3B5AA8"/>
            </a:solidFill>
          </a:ln>
        </p:spPr>
        <p:style>
          <a:lnRef idx="1">
            <a:schemeClr val="accent4"/>
          </a:lnRef>
          <a:fillRef idx="0">
            <a:schemeClr val="accent4"/>
          </a:fillRef>
          <a:effectRef idx="0">
            <a:schemeClr val="accent4"/>
          </a:effectRef>
          <a:fontRef idx="minor">
            <a:schemeClr val="tx1"/>
          </a:fontRef>
        </p:style>
      </p:cxnSp>
      <p:sp>
        <p:nvSpPr>
          <p:cNvPr id="28" name="제목 12"/>
          <p:cNvSpPr txBox="1">
            <a:spLocks/>
          </p:cNvSpPr>
          <p:nvPr/>
        </p:nvSpPr>
        <p:spPr>
          <a:xfrm>
            <a:off x="179512" y="692696"/>
            <a:ext cx="2952328" cy="296631"/>
          </a:xfrm>
          <a:prstGeom prst="rect">
            <a:avLst/>
          </a:prstGeom>
        </p:spPr>
        <p:txBody>
          <a:bodyPr vert="horz" lIns="91440" tIns="45720" rIns="91440" bIns="45720" rtlCol="0" anchor="t">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1700" b="1" i="0" u="none" strike="noStrike" kern="1200" cap="none" spc="-50" normalizeH="0" baseline="0" noProof="0" dirty="0">
                <a:ln>
                  <a:noFill/>
                </a:ln>
                <a:solidFill>
                  <a:schemeClr val="bg1"/>
                </a:solidFill>
                <a:effectLst/>
                <a:uLnTx/>
                <a:uFillTx/>
                <a:latin typeface="+mn-ea"/>
                <a:cs typeface="+mj-cs"/>
              </a:rPr>
              <a:t>수행 </a:t>
            </a:r>
            <a:r>
              <a:rPr kumimoji="0" lang="ko-KR" altLang="en-US" sz="1700" b="1" i="0" u="none" strike="noStrike" kern="1200" cap="none" spc="-50" normalizeH="0" baseline="0" noProof="0">
                <a:ln>
                  <a:noFill/>
                </a:ln>
                <a:solidFill>
                  <a:schemeClr val="bg1"/>
                </a:solidFill>
                <a:effectLst/>
                <a:uLnTx/>
                <a:uFillTx/>
                <a:latin typeface="+mn-ea"/>
                <a:cs typeface="+mj-cs"/>
              </a:rPr>
              <a:t>단계별 산출물 작성현황</a:t>
            </a:r>
            <a:endParaRPr kumimoji="0" lang="ko-KR" altLang="en-US" sz="1700" b="1" i="0" u="none" strike="noStrike" kern="1200" cap="none" spc="-50" normalizeH="0" baseline="0" noProof="0" dirty="0">
              <a:ln>
                <a:noFill/>
              </a:ln>
              <a:solidFill>
                <a:schemeClr val="bg1"/>
              </a:solidFill>
              <a:effectLst/>
              <a:uLnTx/>
              <a:uFillTx/>
              <a:latin typeface="+mn-ea"/>
              <a:cs typeface="+mj-cs"/>
            </a:endParaRPr>
          </a:p>
        </p:txBody>
      </p:sp>
      <p:pic>
        <p:nvPicPr>
          <p:cNvPr id="30" name="Picture 2"/>
          <p:cNvPicPr>
            <a:picLocks noChangeAspect="1" noChangeArrowheads="1"/>
          </p:cNvPicPr>
          <p:nvPr/>
        </p:nvPicPr>
        <p:blipFill>
          <a:blip r:embed="rId2" cstate="print"/>
          <a:srcRect/>
          <a:stretch>
            <a:fillRect/>
          </a:stretch>
        </p:blipFill>
        <p:spPr bwMode="auto">
          <a:xfrm>
            <a:off x="8676456" y="476671"/>
            <a:ext cx="454960" cy="158965"/>
          </a:xfrm>
          <a:prstGeom prst="rect">
            <a:avLst/>
          </a:prstGeom>
          <a:noFill/>
          <a:ln w="9525">
            <a:noFill/>
            <a:miter lim="800000"/>
            <a:headEnd/>
            <a:tailEnd/>
          </a:ln>
        </p:spPr>
      </p:pic>
      <p:sp>
        <p:nvSpPr>
          <p:cNvPr id="32" name="막힌 원호 31"/>
          <p:cNvSpPr/>
          <p:nvPr/>
        </p:nvSpPr>
        <p:spPr>
          <a:xfrm flipV="1">
            <a:off x="-577697" y="-576001"/>
            <a:ext cx="1181047" cy="1167213"/>
          </a:xfrm>
          <a:prstGeom prst="blockArc">
            <a:avLst>
              <a:gd name="adj1" fmla="val 16158679"/>
              <a:gd name="adj2" fmla="val 0"/>
              <a:gd name="adj3"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바닥글 개체 틀 11"/>
          <p:cNvSpPr>
            <a:spLocks noGrp="1"/>
          </p:cNvSpPr>
          <p:nvPr>
            <p:ph type="ftr" sz="quarter" idx="11"/>
          </p:nvPr>
        </p:nvSpPr>
        <p:spPr/>
        <p:txBody>
          <a:bodyPr/>
          <a:lstStyle/>
          <a:p>
            <a:r>
              <a:rPr lang="ko-KR" altLang="en-US"/>
              <a:t>한이음 ▶ 프로그램 설계서</a:t>
            </a:r>
          </a:p>
        </p:txBody>
      </p:sp>
      <p:graphicFrame>
        <p:nvGraphicFramePr>
          <p:cNvPr id="2" name="표 1"/>
          <p:cNvGraphicFramePr>
            <a:graphicFrameLocks noGrp="1"/>
          </p:cNvGraphicFramePr>
          <p:nvPr>
            <p:extLst>
              <p:ext uri="{D42A27DB-BD31-4B8C-83A1-F6EECF244321}">
                <p14:modId xmlns:p14="http://schemas.microsoft.com/office/powerpoint/2010/main" val="531897924"/>
              </p:ext>
            </p:extLst>
          </p:nvPr>
        </p:nvGraphicFramePr>
        <p:xfrm>
          <a:off x="457504" y="1476142"/>
          <a:ext cx="8146944" cy="4894675"/>
        </p:xfrm>
        <a:graphic>
          <a:graphicData uri="http://schemas.openxmlformats.org/drawingml/2006/table">
            <a:tbl>
              <a:tblPr>
                <a:tableStyleId>{5940675A-B579-460E-94D1-54222C63F5DA}</a:tableStyleId>
              </a:tblPr>
              <a:tblGrid>
                <a:gridCol w="1594216">
                  <a:extLst>
                    <a:ext uri="{9D8B030D-6E8A-4147-A177-3AD203B41FA5}">
                      <a16:colId xmlns:a16="http://schemas.microsoft.com/office/drawing/2014/main" val="20000"/>
                    </a:ext>
                  </a:extLst>
                </a:gridCol>
                <a:gridCol w="2479256">
                  <a:extLst>
                    <a:ext uri="{9D8B030D-6E8A-4147-A177-3AD203B41FA5}">
                      <a16:colId xmlns:a16="http://schemas.microsoft.com/office/drawing/2014/main" val="20001"/>
                    </a:ext>
                  </a:extLst>
                </a:gridCol>
                <a:gridCol w="2036736">
                  <a:extLst>
                    <a:ext uri="{9D8B030D-6E8A-4147-A177-3AD203B41FA5}">
                      <a16:colId xmlns:a16="http://schemas.microsoft.com/office/drawing/2014/main" val="20004"/>
                    </a:ext>
                  </a:extLst>
                </a:gridCol>
                <a:gridCol w="2036736">
                  <a:extLst>
                    <a:ext uri="{9D8B030D-6E8A-4147-A177-3AD203B41FA5}">
                      <a16:colId xmlns:a16="http://schemas.microsoft.com/office/drawing/2014/main" val="3210975651"/>
                    </a:ext>
                  </a:extLst>
                </a:gridCol>
              </a:tblGrid>
              <a:tr h="403651">
                <a:tc>
                  <a:txBody>
                    <a:bodyPr/>
                    <a:lstStyle/>
                    <a:p>
                      <a:pPr marL="0" marR="0" indent="0" algn="ctr" fontAlgn="base" latinLnBrk="0">
                        <a:lnSpc>
                          <a:spcPct val="100000"/>
                        </a:lnSpc>
                        <a:spcBef>
                          <a:spcPts val="0"/>
                        </a:spcBef>
                        <a:spcAft>
                          <a:spcPts val="0"/>
                        </a:spcAft>
                      </a:pPr>
                      <a:r>
                        <a:rPr lang="ko-KR" altLang="en-US" sz="1200" b="1" kern="0" spc="0" dirty="0">
                          <a:effectLst/>
                          <a:latin typeface="+mn-ea"/>
                          <a:ea typeface="+mn-ea"/>
                        </a:rPr>
                        <a:t>단계</a:t>
                      </a:r>
                      <a:endParaRPr lang="ko-KR" altLang="en-US" sz="1200" b="1" kern="0" spc="0" dirty="0">
                        <a:solidFill>
                          <a:srgbClr val="000000"/>
                        </a:solidFill>
                        <a:effectLst/>
                        <a:latin typeface="+mn-ea"/>
                        <a:ea typeface="+mn-ea"/>
                      </a:endParaRPr>
                    </a:p>
                  </a:txBody>
                  <a:tcPr marL="46460" marR="46460" marT="12845" marB="12845" anchor="ctr">
                    <a:lnL w="12700" cap="flat" cmpd="sng" algn="ctr">
                      <a:noFill/>
                      <a:prstDash val="solid"/>
                      <a:round/>
                      <a:headEnd type="none" w="med" len="med"/>
                      <a:tailEnd type="none" w="med" len="med"/>
                    </a:lnL>
                    <a:solidFill>
                      <a:schemeClr val="accent6">
                        <a:lumMod val="20000"/>
                        <a:lumOff val="80000"/>
                      </a:schemeClr>
                    </a:solidFill>
                  </a:tcPr>
                </a:tc>
                <a:tc>
                  <a:txBody>
                    <a:bodyPr/>
                    <a:lstStyle/>
                    <a:p>
                      <a:pPr marL="0" marR="0" indent="0" algn="ctr" fontAlgn="base" latinLnBrk="0">
                        <a:lnSpc>
                          <a:spcPct val="100000"/>
                        </a:lnSpc>
                        <a:spcBef>
                          <a:spcPts val="0"/>
                        </a:spcBef>
                        <a:spcAft>
                          <a:spcPts val="0"/>
                        </a:spcAft>
                      </a:pPr>
                      <a:r>
                        <a:rPr lang="ko-KR" altLang="en-US" sz="1200" b="1" kern="0" spc="0" dirty="0">
                          <a:effectLst/>
                          <a:latin typeface="+mn-ea"/>
                          <a:ea typeface="+mn-ea"/>
                        </a:rPr>
                        <a:t>산출물</a:t>
                      </a:r>
                      <a:endParaRPr lang="ko-KR" altLang="en-US" sz="1200" b="1" kern="0" spc="0" dirty="0">
                        <a:solidFill>
                          <a:srgbClr val="000000"/>
                        </a:solidFill>
                        <a:effectLst/>
                        <a:latin typeface="+mn-ea"/>
                        <a:ea typeface="+mn-ea"/>
                      </a:endParaRPr>
                    </a:p>
                  </a:txBody>
                  <a:tcPr marL="46460" marR="46460" marT="12845" marB="12845" anchor="ctr">
                    <a:solidFill>
                      <a:schemeClr val="accent6">
                        <a:lumMod val="20000"/>
                        <a:lumOff val="80000"/>
                      </a:schemeClr>
                    </a:solidFill>
                  </a:tcPr>
                </a:tc>
                <a:tc>
                  <a:txBody>
                    <a:bodyPr/>
                    <a:lstStyle/>
                    <a:p>
                      <a:pPr marL="0" marR="0" indent="0" algn="ctr" fontAlgn="base" latinLnBrk="0">
                        <a:lnSpc>
                          <a:spcPct val="100000"/>
                        </a:lnSpc>
                        <a:spcBef>
                          <a:spcPts val="0"/>
                        </a:spcBef>
                        <a:spcAft>
                          <a:spcPts val="0"/>
                        </a:spcAft>
                      </a:pPr>
                      <a:r>
                        <a:rPr lang="ko-KR" altLang="en-US" sz="1200" b="1" kern="0" spc="0" dirty="0">
                          <a:effectLst/>
                          <a:latin typeface="+mn-ea"/>
                          <a:ea typeface="+mn-ea"/>
                        </a:rPr>
                        <a:t>응용 하드웨어</a:t>
                      </a:r>
                    </a:p>
                    <a:p>
                      <a:pPr marL="0" marR="0" indent="-171450" algn="ctr" fontAlgn="base" latinLnBrk="1">
                        <a:lnSpc>
                          <a:spcPct val="100000"/>
                        </a:lnSpc>
                        <a:spcBef>
                          <a:spcPts val="0"/>
                        </a:spcBef>
                        <a:spcAft>
                          <a:spcPts val="0"/>
                        </a:spcAft>
                      </a:pPr>
                      <a:r>
                        <a:rPr lang="en-US" sz="1200" b="1" kern="0" spc="0" dirty="0">
                          <a:effectLst/>
                          <a:latin typeface="+mn-ea"/>
                          <a:ea typeface="+mn-ea"/>
                        </a:rPr>
                        <a:t>(IoT/</a:t>
                      </a:r>
                      <a:r>
                        <a:rPr lang="ko-KR" altLang="en-US" sz="1200" b="1" kern="0" spc="0" dirty="0">
                          <a:effectLst/>
                          <a:latin typeface="+mn-ea"/>
                          <a:ea typeface="+mn-ea"/>
                        </a:rPr>
                        <a:t>로봇</a:t>
                      </a:r>
                      <a:r>
                        <a:rPr lang="en-US" altLang="ko-KR" sz="1200" b="1" kern="0" spc="0" dirty="0">
                          <a:effectLst/>
                          <a:latin typeface="+mn-ea"/>
                          <a:ea typeface="+mn-ea"/>
                        </a:rPr>
                        <a:t>/</a:t>
                      </a:r>
                      <a:r>
                        <a:rPr lang="ko-KR" altLang="en-US" sz="1200" b="1" kern="0" spc="0" dirty="0" err="1">
                          <a:effectLst/>
                          <a:latin typeface="+mn-ea"/>
                          <a:ea typeface="+mn-ea"/>
                        </a:rPr>
                        <a:t>드론</a:t>
                      </a:r>
                      <a:r>
                        <a:rPr lang="ko-KR" altLang="en-US" sz="1200" b="1" kern="0" spc="0" dirty="0">
                          <a:effectLst/>
                          <a:latin typeface="+mn-ea"/>
                          <a:ea typeface="+mn-ea"/>
                        </a:rPr>
                        <a:t> 등</a:t>
                      </a:r>
                      <a:r>
                        <a:rPr lang="en-US" altLang="ko-KR" sz="1200" b="1" kern="0" spc="0" dirty="0">
                          <a:effectLst/>
                          <a:latin typeface="+mn-ea"/>
                          <a:ea typeface="+mn-ea"/>
                        </a:rPr>
                        <a:t>)</a:t>
                      </a:r>
                      <a:endParaRPr lang="ko-KR" altLang="en-US" sz="1200" b="1" kern="0" spc="0" dirty="0">
                        <a:solidFill>
                          <a:srgbClr val="000000"/>
                        </a:solidFill>
                        <a:effectLst/>
                        <a:latin typeface="+mn-ea"/>
                        <a:ea typeface="+mn-ea"/>
                      </a:endParaRPr>
                    </a:p>
                  </a:txBody>
                  <a:tcPr marL="46460" marR="46460" marT="12845" marB="12845" anchor="ctr">
                    <a:solidFill>
                      <a:schemeClr val="accent6">
                        <a:lumMod val="60000"/>
                        <a:lumOff val="40000"/>
                      </a:schemeClr>
                    </a:solidFill>
                  </a:tcPr>
                </a:tc>
                <a:tc>
                  <a:txBody>
                    <a:bodyPr/>
                    <a:lstStyle/>
                    <a:p>
                      <a:pPr marL="0" marR="0" indent="0" algn="ctr" fontAlgn="base" latinLnBrk="0">
                        <a:lnSpc>
                          <a:spcPct val="100000"/>
                        </a:lnSpc>
                        <a:spcBef>
                          <a:spcPts val="0"/>
                        </a:spcBef>
                        <a:spcAft>
                          <a:spcPts val="0"/>
                        </a:spcAft>
                      </a:pPr>
                      <a:r>
                        <a:rPr lang="ko-KR" altLang="en-US" sz="1200" b="1" kern="0" spc="0" dirty="0">
                          <a:solidFill>
                            <a:srgbClr val="000000"/>
                          </a:solidFill>
                          <a:effectLst/>
                          <a:latin typeface="+mn-ea"/>
                          <a:ea typeface="+mn-ea"/>
                        </a:rPr>
                        <a:t>작성 현황</a:t>
                      </a:r>
                    </a:p>
                  </a:txBody>
                  <a:tcPr marL="46460" marR="46460" marT="12845" marB="12845" anchor="ctr">
                    <a:lnR w="12700" cap="flat" cmpd="sng" algn="ctr">
                      <a:noFill/>
                      <a:prstDash val="solid"/>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0"/>
                  </a:ext>
                </a:extLst>
              </a:tr>
              <a:tr h="218423">
                <a:tc rowSpan="3">
                  <a:txBody>
                    <a:bodyPr/>
                    <a:lstStyle/>
                    <a:p>
                      <a:pPr marL="0" marR="0" indent="0" algn="ctr" fontAlgn="base" latinLnBrk="0">
                        <a:lnSpc>
                          <a:spcPct val="160000"/>
                        </a:lnSpc>
                        <a:spcBef>
                          <a:spcPts val="0"/>
                        </a:spcBef>
                        <a:spcAft>
                          <a:spcPts val="0"/>
                        </a:spcAft>
                      </a:pPr>
                      <a:r>
                        <a:rPr lang="ko-KR" altLang="en-US" sz="1000" b="1" kern="0" spc="0" dirty="0">
                          <a:effectLst/>
                          <a:latin typeface="+mn-ea"/>
                          <a:ea typeface="+mn-ea"/>
                        </a:rPr>
                        <a:t>환경 분석</a:t>
                      </a:r>
                      <a:endParaRPr lang="ko-KR" altLang="en-US" sz="1000" b="1" kern="0" spc="0" dirty="0">
                        <a:solidFill>
                          <a:srgbClr val="000000"/>
                        </a:solidFill>
                        <a:effectLst/>
                        <a:latin typeface="+mn-ea"/>
                        <a:ea typeface="+mn-ea"/>
                      </a:endParaRPr>
                    </a:p>
                  </a:txBody>
                  <a:tcPr marL="46460" marR="46460" marT="12845" marB="12845" anchor="ctr">
                    <a:lnL w="12700" cap="flat" cmpd="sng" algn="ctr">
                      <a:noFill/>
                      <a:prstDash val="solid"/>
                      <a:round/>
                      <a:headEnd type="none" w="med" len="med"/>
                      <a:tailEnd type="none" w="med" len="med"/>
                    </a:lnL>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시장</a:t>
                      </a:r>
                      <a:r>
                        <a:rPr lang="en-US" altLang="ko-KR" sz="1000" b="1" kern="0" spc="0" dirty="0">
                          <a:solidFill>
                            <a:schemeClr val="tx1"/>
                          </a:solidFill>
                          <a:effectLst/>
                          <a:latin typeface="+mn-ea"/>
                          <a:ea typeface="+mn-ea"/>
                        </a:rPr>
                        <a:t>/</a:t>
                      </a:r>
                      <a:r>
                        <a:rPr lang="ko-KR" altLang="en-US" sz="1000" b="1" kern="0" spc="0" dirty="0">
                          <a:solidFill>
                            <a:schemeClr val="tx1"/>
                          </a:solidFill>
                          <a:effectLst/>
                          <a:latin typeface="+mn-ea"/>
                          <a:ea typeface="+mn-ea"/>
                        </a:rPr>
                        <a:t>기술 환경 분석서</a:t>
                      </a: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2"/>
                  </a:ext>
                </a:extLst>
              </a:tr>
              <a:tr h="218423">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설문조사 결과서</a:t>
                      </a:r>
                    </a:p>
                  </a:txBody>
                  <a:tcPr marL="46460" marR="46460" marT="12845" marB="12845" anchor="ct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noFill/>
                  </a:tcPr>
                </a:tc>
                <a:tc>
                  <a:txBody>
                    <a:bodyPr/>
                    <a:lstStyle/>
                    <a:p>
                      <a:pPr marL="215900" marR="25400" indent="-152400" algn="ctr" fontAlgn="base" latinLnBrk="0">
                        <a:lnSpc>
                          <a:spcPct val="160000"/>
                        </a:lnSpc>
                        <a:spcBef>
                          <a:spcPts val="0"/>
                        </a:spcBef>
                        <a:spcAft>
                          <a:spcPts val="0"/>
                        </a:spcAft>
                      </a:pPr>
                      <a:endParaRPr lang="ko-KR" altLang="en-US" sz="1000" b="1" kern="0" spc="0" dirty="0">
                        <a:solidFill>
                          <a:srgbClr val="000000"/>
                        </a:solidFill>
                        <a:effectLst/>
                        <a:latin typeface="+mn-ea"/>
                        <a:ea typeface="+mn-ea"/>
                      </a:endParaRPr>
                    </a:p>
                  </a:txBody>
                  <a:tcPr marL="46460" marR="46460" marT="12845" marB="12845" anchor="ctr">
                    <a:lnR w="12700" cap="flat" cmpd="sng" algn="ctr">
                      <a:noFill/>
                      <a:prstDash val="solid"/>
                      <a:round/>
                      <a:headEnd type="none" w="med" len="med"/>
                      <a:tailEnd type="none" w="med" len="med"/>
                    </a:lnR>
                    <a:noFill/>
                  </a:tcPr>
                </a:tc>
                <a:extLst>
                  <a:ext uri="{0D108BD9-81ED-4DB2-BD59-A6C34878D82A}">
                    <a16:rowId xmlns:a16="http://schemas.microsoft.com/office/drawing/2014/main" val="10003"/>
                  </a:ext>
                </a:extLst>
              </a:tr>
              <a:tr h="218423">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인터뷰 결과서</a:t>
                      </a:r>
                    </a:p>
                  </a:txBody>
                  <a:tcPr marL="46460" marR="46460" marT="12845" marB="12845" anchor="ct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noFill/>
                  </a:tcPr>
                </a:tc>
                <a:tc>
                  <a:txBody>
                    <a:bodyPr/>
                    <a:lstStyle/>
                    <a:p>
                      <a:pPr marL="215900" marR="25400" indent="-152400" algn="ctr" fontAlgn="base" latinLnBrk="0">
                        <a:lnSpc>
                          <a:spcPct val="160000"/>
                        </a:lnSpc>
                        <a:spcBef>
                          <a:spcPts val="0"/>
                        </a:spcBef>
                        <a:spcAft>
                          <a:spcPts val="0"/>
                        </a:spcAft>
                      </a:pPr>
                      <a:endParaRPr lang="ko-KR" altLang="en-US" sz="1000" b="1" kern="0" spc="0" dirty="0">
                        <a:solidFill>
                          <a:srgbClr val="000000"/>
                        </a:solidFill>
                        <a:effectLst/>
                        <a:latin typeface="+mn-ea"/>
                        <a:ea typeface="+mn-ea"/>
                      </a:endParaRPr>
                    </a:p>
                  </a:txBody>
                  <a:tcPr marL="46460" marR="46460" marT="12845" marB="12845" anchor="ctr">
                    <a:lnR w="12700" cap="flat" cmpd="sng" algn="ctr">
                      <a:noFill/>
                      <a:prstDash val="solid"/>
                      <a:round/>
                      <a:headEnd type="none" w="med" len="med"/>
                      <a:tailEnd type="none" w="med" len="med"/>
                    </a:lnR>
                    <a:noFill/>
                  </a:tcPr>
                </a:tc>
                <a:extLst>
                  <a:ext uri="{0D108BD9-81ED-4DB2-BD59-A6C34878D82A}">
                    <a16:rowId xmlns:a16="http://schemas.microsoft.com/office/drawing/2014/main" val="10004"/>
                  </a:ext>
                </a:extLst>
              </a:tr>
              <a:tr h="218423">
                <a:tc rowSpan="2">
                  <a:txBody>
                    <a:bodyPr/>
                    <a:lstStyle/>
                    <a:p>
                      <a:pPr marL="0" marR="0" indent="0" algn="ctr" fontAlgn="base" latinLnBrk="0">
                        <a:lnSpc>
                          <a:spcPct val="160000"/>
                        </a:lnSpc>
                        <a:spcBef>
                          <a:spcPts val="0"/>
                        </a:spcBef>
                        <a:spcAft>
                          <a:spcPts val="0"/>
                        </a:spcAft>
                      </a:pPr>
                      <a:r>
                        <a:rPr lang="ko-KR" altLang="en-US" sz="1000" b="1" kern="0" spc="0" dirty="0">
                          <a:effectLst/>
                          <a:latin typeface="+mn-ea"/>
                          <a:ea typeface="+mn-ea"/>
                        </a:rPr>
                        <a:t>요구사항 분석</a:t>
                      </a:r>
                      <a:endParaRPr lang="ko-KR" altLang="en-US" sz="1000" b="1" kern="0" spc="0" dirty="0">
                        <a:solidFill>
                          <a:srgbClr val="000000"/>
                        </a:solidFill>
                        <a:effectLst/>
                        <a:latin typeface="+mn-ea"/>
                        <a:ea typeface="+mn-ea"/>
                      </a:endParaRPr>
                    </a:p>
                  </a:txBody>
                  <a:tcPr marL="46460" marR="46460" marT="12845" marB="12845" anchor="ctr">
                    <a:lnL w="12700" cap="flat" cmpd="sng" algn="ctr">
                      <a:noFill/>
                      <a:prstDash val="solid"/>
                      <a:round/>
                      <a:headEnd type="none" w="med" len="med"/>
                      <a:tailEnd type="none" w="med" len="med"/>
                    </a:lnL>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요구사항 정의서</a:t>
                      </a: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5"/>
                  </a:ext>
                </a:extLst>
              </a:tr>
              <a:tr h="225435">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err="1">
                          <a:solidFill>
                            <a:schemeClr val="tx1"/>
                          </a:solidFill>
                          <a:effectLst/>
                          <a:latin typeface="+mn-ea"/>
                          <a:ea typeface="+mn-ea"/>
                        </a:rPr>
                        <a:t>유즈케이스</a:t>
                      </a:r>
                      <a:r>
                        <a:rPr lang="ko-KR" altLang="en-US" sz="1000" b="1" kern="0" spc="0" dirty="0">
                          <a:solidFill>
                            <a:schemeClr val="tx1"/>
                          </a:solidFill>
                          <a:effectLst/>
                          <a:latin typeface="+mn-ea"/>
                          <a:ea typeface="+mn-ea"/>
                        </a:rPr>
                        <a:t> 정의서</a:t>
                      </a:r>
                    </a:p>
                  </a:txBody>
                  <a:tcPr marL="46460" marR="46460" marT="12845" marB="12845" anchor="ct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noFill/>
                  </a:tcPr>
                </a:tc>
                <a:tc>
                  <a:txBody>
                    <a:bodyPr/>
                    <a:lstStyle/>
                    <a:p>
                      <a:pPr marL="215900" marR="25400" indent="-152400" algn="ctr" fontAlgn="base" latinLnBrk="0">
                        <a:lnSpc>
                          <a:spcPct val="160000"/>
                        </a:lnSpc>
                        <a:spcBef>
                          <a:spcPts val="0"/>
                        </a:spcBef>
                        <a:spcAft>
                          <a:spcPts val="0"/>
                        </a:spcAft>
                      </a:pPr>
                      <a:endParaRPr lang="ko-KR" altLang="en-US" sz="1000" b="1" kern="0" spc="0" dirty="0">
                        <a:solidFill>
                          <a:srgbClr val="000000"/>
                        </a:solidFill>
                        <a:effectLst/>
                        <a:latin typeface="+mn-ea"/>
                        <a:ea typeface="+mn-ea"/>
                      </a:endParaRPr>
                    </a:p>
                  </a:txBody>
                  <a:tcPr marL="46460" marR="46460" marT="12845" marB="12845" anchor="ctr">
                    <a:lnR w="12700" cap="flat" cmpd="sng" algn="ctr">
                      <a:noFill/>
                      <a:prstDash val="solid"/>
                      <a:round/>
                      <a:headEnd type="none" w="med" len="med"/>
                      <a:tailEnd type="none" w="med" len="med"/>
                    </a:lnR>
                    <a:noFill/>
                  </a:tcPr>
                </a:tc>
                <a:extLst>
                  <a:ext uri="{0D108BD9-81ED-4DB2-BD59-A6C34878D82A}">
                    <a16:rowId xmlns:a16="http://schemas.microsoft.com/office/drawing/2014/main" val="10006"/>
                  </a:ext>
                </a:extLst>
              </a:tr>
              <a:tr h="218423">
                <a:tc rowSpan="4">
                  <a:txBody>
                    <a:bodyPr/>
                    <a:lstStyle/>
                    <a:p>
                      <a:pPr marL="0" marR="0" indent="0" algn="ctr" fontAlgn="base" latinLnBrk="0">
                        <a:lnSpc>
                          <a:spcPct val="160000"/>
                        </a:lnSpc>
                        <a:spcBef>
                          <a:spcPts val="0"/>
                        </a:spcBef>
                        <a:spcAft>
                          <a:spcPts val="0"/>
                        </a:spcAft>
                      </a:pPr>
                      <a:r>
                        <a:rPr lang="ko-KR" altLang="en-US" sz="1000" b="1" kern="0" spc="0" dirty="0">
                          <a:effectLst/>
                          <a:latin typeface="+mn-ea"/>
                          <a:ea typeface="+mn-ea"/>
                        </a:rPr>
                        <a:t>아키텍처 설계</a:t>
                      </a:r>
                      <a:endParaRPr lang="ko-KR" altLang="en-US" sz="1000" b="1" kern="0" spc="0" dirty="0">
                        <a:solidFill>
                          <a:srgbClr val="000000"/>
                        </a:solidFill>
                        <a:effectLst/>
                        <a:latin typeface="+mn-ea"/>
                        <a:ea typeface="+mn-ea"/>
                      </a:endParaRPr>
                    </a:p>
                  </a:txBody>
                  <a:tcPr marL="46460" marR="46460" marT="12845" marB="12845" anchor="ctr">
                    <a:lnL w="12700" cap="flat" cmpd="sng" algn="ctr">
                      <a:noFill/>
                      <a:prstDash val="solid"/>
                      <a:round/>
                      <a:headEnd type="none" w="med" len="med"/>
                      <a:tailEnd type="none" w="med" len="med"/>
                    </a:lnL>
                  </a:tcPr>
                </a:tc>
                <a:tc>
                  <a:txBody>
                    <a:bodyPr/>
                    <a:lstStyle/>
                    <a:p>
                      <a:pPr marL="215900" marR="25400" indent="-152400" algn="ctr" fontAlgn="base" latinLnBrk="0">
                        <a:lnSpc>
                          <a:spcPct val="160000"/>
                        </a:lnSpc>
                        <a:spcBef>
                          <a:spcPts val="0"/>
                        </a:spcBef>
                        <a:spcAft>
                          <a:spcPts val="0"/>
                        </a:spcAft>
                      </a:pPr>
                      <a:r>
                        <a:rPr lang="ko-KR" altLang="en-US" sz="1000" b="1" kern="0" spc="0" dirty="0">
                          <a:solidFill>
                            <a:schemeClr val="tx1"/>
                          </a:solidFill>
                          <a:effectLst/>
                          <a:latin typeface="+mn-ea"/>
                          <a:ea typeface="+mn-ea"/>
                        </a:rPr>
                        <a:t>서비스 구성도</a:t>
                      </a:r>
                      <a:r>
                        <a:rPr lang="en-US" altLang="ko-KR" sz="1000" b="1" kern="0" spc="0" dirty="0">
                          <a:solidFill>
                            <a:schemeClr val="tx1"/>
                          </a:solidFill>
                          <a:effectLst/>
                          <a:latin typeface="+mn-ea"/>
                          <a:ea typeface="+mn-ea"/>
                        </a:rPr>
                        <a:t>(</a:t>
                      </a:r>
                      <a:r>
                        <a:rPr lang="ko-KR" altLang="en-US" sz="1000" b="1" kern="0" spc="0" dirty="0">
                          <a:solidFill>
                            <a:schemeClr val="tx1"/>
                          </a:solidFill>
                          <a:effectLst/>
                          <a:latin typeface="+mn-ea"/>
                          <a:ea typeface="+mn-ea"/>
                        </a:rPr>
                        <a:t>시스템 구성도</a:t>
                      </a:r>
                      <a:r>
                        <a:rPr lang="en-US" altLang="ko-KR" sz="1000" b="1" kern="0" spc="0" dirty="0">
                          <a:solidFill>
                            <a:schemeClr val="tx1"/>
                          </a:solidFill>
                          <a:effectLst/>
                          <a:latin typeface="+mn-ea"/>
                          <a:ea typeface="+mn-ea"/>
                        </a:rPr>
                        <a:t>)</a:t>
                      </a:r>
                      <a:endParaRPr lang="ko-KR" altLang="en-US" sz="1000" b="1" kern="0" spc="0" dirty="0">
                        <a:solidFill>
                          <a:schemeClr val="tx1"/>
                        </a:solidFill>
                        <a:effectLst/>
                        <a:latin typeface="+mn-ea"/>
                        <a:ea typeface="+mn-ea"/>
                      </a:endParaRP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7"/>
                  </a:ext>
                </a:extLst>
              </a:tr>
              <a:tr h="218423">
                <a:tc vMerge="1">
                  <a:txBody>
                    <a:bodyPr/>
                    <a:lstStyle/>
                    <a:p>
                      <a:pPr latinLnBrk="1"/>
                      <a:endParaRPr lang="ko-KR" altLang="en-US"/>
                    </a:p>
                  </a:txBody>
                  <a:tcPr/>
                </a:tc>
                <a:tc>
                  <a:txBody>
                    <a:bodyPr/>
                    <a:lstStyle/>
                    <a:p>
                      <a:pPr marL="215900" marR="25400" indent="-152400" algn="ctr" fontAlgn="base" latinLnBrk="0">
                        <a:lnSpc>
                          <a:spcPct val="160000"/>
                        </a:lnSpc>
                        <a:spcBef>
                          <a:spcPts val="0"/>
                        </a:spcBef>
                        <a:spcAft>
                          <a:spcPts val="0"/>
                        </a:spcAft>
                      </a:pPr>
                      <a:r>
                        <a:rPr lang="ko-KR" altLang="en-US" sz="1000" b="1" kern="0" spc="0" dirty="0">
                          <a:solidFill>
                            <a:schemeClr val="tx1"/>
                          </a:solidFill>
                          <a:effectLst/>
                          <a:latin typeface="+mn-ea"/>
                          <a:ea typeface="+mn-ea"/>
                        </a:rPr>
                        <a:t>서비스 흐름도</a:t>
                      </a:r>
                      <a:r>
                        <a:rPr lang="en-US" altLang="ko-KR" sz="1000" b="1" kern="0" spc="0" dirty="0">
                          <a:solidFill>
                            <a:schemeClr val="tx1"/>
                          </a:solidFill>
                          <a:effectLst/>
                          <a:latin typeface="+mn-ea"/>
                          <a:ea typeface="+mn-ea"/>
                        </a:rPr>
                        <a:t>(</a:t>
                      </a:r>
                      <a:r>
                        <a:rPr lang="ko-KR" altLang="en-US" sz="1000" b="1" kern="0" spc="0" dirty="0">
                          <a:solidFill>
                            <a:schemeClr val="tx1"/>
                          </a:solidFill>
                          <a:effectLst/>
                          <a:latin typeface="+mn-ea"/>
                          <a:ea typeface="+mn-ea"/>
                        </a:rPr>
                        <a:t>데이터 흐름도</a:t>
                      </a:r>
                      <a:r>
                        <a:rPr lang="en-US" altLang="ko-KR" sz="1000" b="1" kern="0" spc="0" dirty="0">
                          <a:solidFill>
                            <a:schemeClr val="tx1"/>
                          </a:solidFill>
                          <a:effectLst/>
                          <a:latin typeface="+mn-ea"/>
                          <a:ea typeface="+mn-ea"/>
                        </a:rPr>
                        <a:t>)</a:t>
                      </a:r>
                      <a:endParaRPr lang="ko-KR" altLang="en-US" sz="1000" b="1" kern="0" spc="0" dirty="0">
                        <a:solidFill>
                          <a:schemeClr val="tx1"/>
                        </a:solidFill>
                        <a:effectLst/>
                        <a:latin typeface="+mn-ea"/>
                        <a:ea typeface="+mn-ea"/>
                      </a:endParaRP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lvl="0" indent="-152400" algn="ctr" defTabSz="914400" rtl="0" eaLnBrk="1" fontAlgn="base" latinLnBrk="0" hangingPunct="1">
                        <a:lnSpc>
                          <a:spcPct val="160000"/>
                        </a:lnSpc>
                        <a:spcBef>
                          <a:spcPts val="0"/>
                        </a:spcBef>
                        <a:spcAft>
                          <a:spcPts val="0"/>
                        </a:spcAft>
                        <a:buClr>
                          <a:srgbClr val="000000"/>
                        </a:buClr>
                        <a:buSzTx/>
                        <a:buFont typeface="Arial"/>
                        <a:buNone/>
                        <a:tabLst/>
                        <a:defRPr/>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08"/>
                  </a:ext>
                </a:extLst>
              </a:tr>
              <a:tr h="219304">
                <a:tc vMerge="1">
                  <a:txBody>
                    <a:bodyPr/>
                    <a:lstStyle/>
                    <a:p>
                      <a:pPr latinLnBrk="1"/>
                      <a:endParaRPr lang="ko-KR" altLang="en-US"/>
                    </a:p>
                  </a:txBody>
                  <a:tcPr/>
                </a:tc>
                <a:tc>
                  <a:txBody>
                    <a:bodyPr/>
                    <a:lstStyle/>
                    <a:p>
                      <a:pPr marL="215900" marR="25400" indent="-152400" algn="ctr" fontAlgn="base" latinLnBrk="0">
                        <a:lnSpc>
                          <a:spcPct val="160000"/>
                        </a:lnSpc>
                        <a:spcBef>
                          <a:spcPts val="0"/>
                        </a:spcBef>
                        <a:spcAft>
                          <a:spcPts val="0"/>
                        </a:spcAft>
                      </a:pPr>
                      <a:r>
                        <a:rPr lang="en-US" sz="1000" b="1" kern="0" spc="0" dirty="0">
                          <a:solidFill>
                            <a:schemeClr val="tx1"/>
                          </a:solidFill>
                          <a:effectLst/>
                          <a:latin typeface="+mn-ea"/>
                          <a:ea typeface="+mn-ea"/>
                        </a:rPr>
                        <a:t>UI/UX </a:t>
                      </a:r>
                      <a:r>
                        <a:rPr lang="ko-KR" altLang="en-US" sz="1000" b="1" kern="0" spc="0" dirty="0">
                          <a:solidFill>
                            <a:schemeClr val="tx1"/>
                          </a:solidFill>
                          <a:effectLst/>
                          <a:latin typeface="+mn-ea"/>
                          <a:ea typeface="+mn-ea"/>
                        </a:rPr>
                        <a:t>정의서</a:t>
                      </a:r>
                    </a:p>
                  </a:txBody>
                  <a:tcPr marL="46460" marR="46460" marT="12845" marB="12845" anchor="ct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noFill/>
                  </a:tcPr>
                </a:tc>
                <a:tc>
                  <a:txBody>
                    <a:bodyPr/>
                    <a:lstStyle/>
                    <a:p>
                      <a:pPr marL="215900" marR="25400" indent="-152400" algn="ctr" fontAlgn="base" latinLnBrk="0">
                        <a:lnSpc>
                          <a:spcPct val="160000"/>
                        </a:lnSpc>
                        <a:spcBef>
                          <a:spcPts val="0"/>
                        </a:spcBef>
                        <a:spcAft>
                          <a:spcPts val="0"/>
                        </a:spcAft>
                      </a:pPr>
                      <a:endParaRPr lang="ko-KR" altLang="en-US" sz="1000" b="1" kern="0" spc="0" dirty="0">
                        <a:solidFill>
                          <a:srgbClr val="000000"/>
                        </a:solidFill>
                        <a:effectLst/>
                        <a:latin typeface="+mn-ea"/>
                        <a:ea typeface="+mn-ea"/>
                      </a:endParaRPr>
                    </a:p>
                  </a:txBody>
                  <a:tcPr marL="46460" marR="46460" marT="12845" marB="12845" anchor="ctr">
                    <a:lnR w="12700" cap="flat" cmpd="sng" algn="ctr">
                      <a:noFill/>
                      <a:prstDash val="solid"/>
                      <a:round/>
                      <a:headEnd type="none" w="med" len="med"/>
                      <a:tailEnd type="none" w="med" len="med"/>
                    </a:lnR>
                    <a:noFill/>
                  </a:tcPr>
                </a:tc>
                <a:extLst>
                  <a:ext uri="{0D108BD9-81ED-4DB2-BD59-A6C34878D82A}">
                    <a16:rowId xmlns:a16="http://schemas.microsoft.com/office/drawing/2014/main" val="10009"/>
                  </a:ext>
                </a:extLst>
              </a:tr>
              <a:tr h="218423">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하드웨어</a:t>
                      </a:r>
                      <a:r>
                        <a:rPr lang="en-US" altLang="ko-KR" sz="1000" b="1" kern="0" spc="0" dirty="0">
                          <a:solidFill>
                            <a:schemeClr val="tx1"/>
                          </a:solidFill>
                          <a:effectLst/>
                          <a:latin typeface="+mn-ea"/>
                          <a:ea typeface="+mn-ea"/>
                        </a:rPr>
                        <a:t>/</a:t>
                      </a:r>
                      <a:r>
                        <a:rPr lang="ko-KR" altLang="en-US" sz="1000" b="1" kern="0" spc="0" dirty="0">
                          <a:solidFill>
                            <a:schemeClr val="tx1"/>
                          </a:solidFill>
                          <a:effectLst/>
                          <a:latin typeface="+mn-ea"/>
                          <a:ea typeface="+mn-ea"/>
                        </a:rPr>
                        <a:t>센서 구성도</a:t>
                      </a: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lvl="0" indent="-152400" algn="ctr" defTabSz="914400" rtl="0" eaLnBrk="1" fontAlgn="base" latinLnBrk="0" hangingPunct="1">
                        <a:lnSpc>
                          <a:spcPct val="160000"/>
                        </a:lnSpc>
                        <a:spcBef>
                          <a:spcPts val="0"/>
                        </a:spcBef>
                        <a:spcAft>
                          <a:spcPts val="0"/>
                        </a:spcAft>
                        <a:buClrTx/>
                        <a:buSzTx/>
                        <a:buFontTx/>
                        <a:buNone/>
                        <a:tabLst/>
                        <a:defRPr/>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10"/>
                  </a:ext>
                </a:extLst>
              </a:tr>
              <a:tr h="218423">
                <a:tc rowSpan="7">
                  <a:txBody>
                    <a:bodyPr/>
                    <a:lstStyle/>
                    <a:p>
                      <a:pPr marL="0" marR="0" indent="0" algn="ctr" fontAlgn="base" latinLnBrk="0">
                        <a:lnSpc>
                          <a:spcPct val="160000"/>
                        </a:lnSpc>
                        <a:spcBef>
                          <a:spcPts val="0"/>
                        </a:spcBef>
                        <a:spcAft>
                          <a:spcPts val="0"/>
                        </a:spcAft>
                      </a:pPr>
                      <a:r>
                        <a:rPr lang="ko-KR" altLang="en-US" sz="1000" b="1" kern="0" spc="0" dirty="0">
                          <a:effectLst/>
                          <a:latin typeface="+mn-ea"/>
                          <a:ea typeface="+mn-ea"/>
                        </a:rPr>
                        <a:t>기능 설계</a:t>
                      </a:r>
                      <a:endParaRPr lang="ko-KR" altLang="en-US" sz="1000" b="1" kern="0" spc="0" dirty="0">
                        <a:solidFill>
                          <a:srgbClr val="000000"/>
                        </a:solidFill>
                        <a:effectLst/>
                        <a:latin typeface="+mn-ea"/>
                        <a:ea typeface="+mn-ea"/>
                      </a:endParaRPr>
                    </a:p>
                  </a:txBody>
                  <a:tcPr marL="46460" marR="46460" marT="12845" marB="12845" anchor="ctr">
                    <a:lnL w="12700" cap="flat" cmpd="sng" algn="ctr">
                      <a:noFill/>
                      <a:prstDash val="solid"/>
                      <a:round/>
                      <a:headEnd type="none" w="med" len="med"/>
                      <a:tailEnd type="none" w="med" len="med"/>
                    </a:lnL>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메뉴 구성도</a:t>
                      </a: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lvl="0" indent="-152400" algn="ctr" defTabSz="914400" rtl="0" eaLnBrk="1" fontAlgn="base" latinLnBrk="0" hangingPunct="1">
                        <a:lnSpc>
                          <a:spcPct val="160000"/>
                        </a:lnSpc>
                        <a:spcBef>
                          <a:spcPts val="0"/>
                        </a:spcBef>
                        <a:spcAft>
                          <a:spcPts val="0"/>
                        </a:spcAft>
                        <a:buClrTx/>
                        <a:buSzTx/>
                        <a:buFontTx/>
                        <a:buNone/>
                        <a:tabLst/>
                        <a:defRPr/>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11"/>
                  </a:ext>
                </a:extLst>
              </a:tr>
              <a:tr h="218423">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화면 설계서</a:t>
                      </a: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lvl="0" indent="-152400" algn="ctr" defTabSz="914400" rtl="0" eaLnBrk="1" fontAlgn="base" latinLnBrk="0" hangingPunct="1">
                        <a:lnSpc>
                          <a:spcPct val="160000"/>
                        </a:lnSpc>
                        <a:spcBef>
                          <a:spcPts val="0"/>
                        </a:spcBef>
                        <a:spcAft>
                          <a:spcPts val="0"/>
                        </a:spcAft>
                        <a:buClrTx/>
                        <a:buSzTx/>
                        <a:buFontTx/>
                        <a:buNone/>
                        <a:tabLst/>
                        <a:defRPr/>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12"/>
                  </a:ext>
                </a:extLst>
              </a:tr>
              <a:tr h="218423">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err="1">
                          <a:solidFill>
                            <a:schemeClr val="tx1"/>
                          </a:solidFill>
                          <a:effectLst/>
                          <a:latin typeface="+mn-ea"/>
                          <a:ea typeface="+mn-ea"/>
                        </a:rPr>
                        <a:t>엔티티</a:t>
                      </a:r>
                      <a:r>
                        <a:rPr lang="ko-KR" altLang="en-US" sz="1000" b="1" kern="0" spc="0" dirty="0">
                          <a:solidFill>
                            <a:schemeClr val="tx1"/>
                          </a:solidFill>
                          <a:effectLst/>
                          <a:latin typeface="+mn-ea"/>
                          <a:ea typeface="+mn-ea"/>
                        </a:rPr>
                        <a:t> 관계도</a:t>
                      </a: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lvl="0" indent="-152400" algn="ctr" defTabSz="914400" rtl="0" eaLnBrk="1" fontAlgn="base" latinLnBrk="0" hangingPunct="1">
                        <a:lnSpc>
                          <a:spcPct val="160000"/>
                        </a:lnSpc>
                        <a:spcBef>
                          <a:spcPts val="0"/>
                        </a:spcBef>
                        <a:spcAft>
                          <a:spcPts val="0"/>
                        </a:spcAft>
                        <a:buClrTx/>
                        <a:buSzTx/>
                        <a:buFontTx/>
                        <a:buNone/>
                        <a:tabLst/>
                        <a:defRPr/>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13"/>
                  </a:ext>
                </a:extLst>
              </a:tr>
              <a:tr h="218423">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기능 처리도</a:t>
                      </a:r>
                      <a:r>
                        <a:rPr lang="en-US" altLang="ko-KR" sz="1000" b="1" kern="0" spc="0" dirty="0">
                          <a:solidFill>
                            <a:schemeClr val="tx1"/>
                          </a:solidFill>
                          <a:effectLst/>
                          <a:latin typeface="+mn-ea"/>
                          <a:ea typeface="+mn-ea"/>
                        </a:rPr>
                        <a:t>(</a:t>
                      </a:r>
                      <a:r>
                        <a:rPr lang="ko-KR" altLang="en-US" sz="1000" b="1" kern="0" spc="0" dirty="0">
                          <a:solidFill>
                            <a:schemeClr val="tx1"/>
                          </a:solidFill>
                          <a:effectLst/>
                          <a:latin typeface="+mn-ea"/>
                          <a:ea typeface="+mn-ea"/>
                        </a:rPr>
                        <a:t>기능 흐름도</a:t>
                      </a:r>
                      <a:r>
                        <a:rPr lang="en-US" altLang="ko-KR" sz="1000" b="1" kern="0" spc="0" dirty="0">
                          <a:solidFill>
                            <a:schemeClr val="tx1"/>
                          </a:solidFill>
                          <a:effectLst/>
                          <a:latin typeface="+mn-ea"/>
                          <a:ea typeface="+mn-ea"/>
                        </a:rPr>
                        <a:t>)</a:t>
                      </a:r>
                      <a:endParaRPr lang="ko-KR" altLang="en-US" sz="1000" b="1" kern="0" spc="0" dirty="0">
                        <a:solidFill>
                          <a:schemeClr val="tx1"/>
                        </a:solidFill>
                        <a:effectLst/>
                        <a:latin typeface="+mn-ea"/>
                        <a:ea typeface="+mn-ea"/>
                      </a:endParaRP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lvl="0" indent="-152400" algn="ctr" defTabSz="914400" rtl="0" eaLnBrk="1" fontAlgn="base" latinLnBrk="0" hangingPunct="1">
                        <a:lnSpc>
                          <a:spcPct val="160000"/>
                        </a:lnSpc>
                        <a:spcBef>
                          <a:spcPts val="0"/>
                        </a:spcBef>
                        <a:spcAft>
                          <a:spcPts val="0"/>
                        </a:spcAft>
                        <a:buClrTx/>
                        <a:buSzTx/>
                        <a:buFontTx/>
                        <a:buNone/>
                        <a:tabLst/>
                        <a:defRPr/>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14"/>
                  </a:ext>
                </a:extLst>
              </a:tr>
              <a:tr h="218423">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알고리즘 명세서</a:t>
                      </a:r>
                      <a:r>
                        <a:rPr lang="en-US" altLang="ko-KR" sz="1000" b="1" kern="0" spc="0" dirty="0">
                          <a:solidFill>
                            <a:schemeClr val="tx1"/>
                          </a:solidFill>
                          <a:effectLst/>
                          <a:latin typeface="+mn-ea"/>
                          <a:ea typeface="+mn-ea"/>
                        </a:rPr>
                        <a:t>/</a:t>
                      </a:r>
                      <a:r>
                        <a:rPr lang="ko-KR" altLang="en-US" sz="1000" b="1" kern="0" spc="0" dirty="0">
                          <a:solidFill>
                            <a:schemeClr val="tx1"/>
                          </a:solidFill>
                          <a:effectLst/>
                          <a:latin typeface="+mn-ea"/>
                          <a:ea typeface="+mn-ea"/>
                        </a:rPr>
                        <a:t>설명서</a:t>
                      </a: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lvl="0" indent="-152400" algn="ctr" defTabSz="914400" rtl="0" eaLnBrk="1" fontAlgn="base" latinLnBrk="0" hangingPunct="1">
                        <a:lnSpc>
                          <a:spcPct val="160000"/>
                        </a:lnSpc>
                        <a:spcBef>
                          <a:spcPts val="0"/>
                        </a:spcBef>
                        <a:spcAft>
                          <a:spcPts val="0"/>
                        </a:spcAft>
                        <a:buClrTx/>
                        <a:buSzTx/>
                        <a:buFontTx/>
                        <a:buNone/>
                        <a:tabLst/>
                        <a:defRPr/>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15"/>
                  </a:ext>
                </a:extLst>
              </a:tr>
              <a:tr h="219539">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데이터 수집처리 정의서</a:t>
                      </a:r>
                    </a:p>
                  </a:txBody>
                  <a:tcPr marL="46460" marR="46460" marT="12845" marB="12845" anchor="ctr"/>
                </a:tc>
                <a:tc>
                  <a:txBody>
                    <a:bodyPr/>
                    <a:lstStyle/>
                    <a:p>
                      <a:pPr marL="215900" marR="25400" indent="-152400" algn="ctr" fontAlgn="base" latinLnBrk="0">
                        <a:lnSpc>
                          <a:spcPct val="160000"/>
                        </a:lnSpc>
                        <a:spcBef>
                          <a:spcPts val="0"/>
                        </a:spcBef>
                        <a:spcAft>
                          <a:spcPts val="0"/>
                        </a:spcAft>
                      </a:pPr>
                      <a:r>
                        <a:rPr lang="en-US" sz="1000" b="1" kern="0" spc="0" dirty="0">
                          <a:effectLst/>
                          <a:latin typeface="+mn-ea"/>
                          <a:ea typeface="+mn-ea"/>
                        </a:rPr>
                        <a:t>-</a:t>
                      </a:r>
                      <a:endParaRPr lang="en-US" sz="1000" b="1" kern="0" spc="0" dirty="0">
                        <a:solidFill>
                          <a:srgbClr val="000000"/>
                        </a:solidFill>
                        <a:effectLst/>
                        <a:latin typeface="+mn-ea"/>
                        <a:ea typeface="+mn-ea"/>
                      </a:endParaRPr>
                    </a:p>
                  </a:txBody>
                  <a:tcPr marL="46460" marR="46460" marT="12845" marB="12845" anchor="ctr">
                    <a:noFill/>
                  </a:tcPr>
                </a:tc>
                <a:tc>
                  <a:txBody>
                    <a:bodyPr/>
                    <a:lstStyle/>
                    <a:p>
                      <a:pPr marL="215900" marR="25400" indent="-152400" algn="ctr" fontAlgn="base" latinLnBrk="0">
                        <a:lnSpc>
                          <a:spcPct val="160000"/>
                        </a:lnSpc>
                        <a:spcBef>
                          <a:spcPts val="0"/>
                        </a:spcBef>
                        <a:spcAft>
                          <a:spcPts val="0"/>
                        </a:spcAft>
                      </a:pPr>
                      <a:endParaRPr lang="en-US" sz="1000" b="1" kern="0" spc="0" dirty="0">
                        <a:solidFill>
                          <a:srgbClr val="000000"/>
                        </a:solidFill>
                        <a:effectLst/>
                        <a:latin typeface="+mn-ea"/>
                        <a:ea typeface="+mn-ea"/>
                      </a:endParaRPr>
                    </a:p>
                  </a:txBody>
                  <a:tcPr marL="46460" marR="46460" marT="12845" marB="12845" anchor="ctr">
                    <a:lnR w="12700" cap="flat" cmpd="sng" algn="ctr">
                      <a:noFill/>
                      <a:prstDash val="solid"/>
                      <a:round/>
                      <a:headEnd type="none" w="med" len="med"/>
                      <a:tailEnd type="none" w="med" len="med"/>
                    </a:lnR>
                    <a:noFill/>
                  </a:tcPr>
                </a:tc>
                <a:extLst>
                  <a:ext uri="{0D108BD9-81ED-4DB2-BD59-A6C34878D82A}">
                    <a16:rowId xmlns:a16="http://schemas.microsoft.com/office/drawing/2014/main" val="10016"/>
                  </a:ext>
                </a:extLst>
              </a:tr>
              <a:tr h="218423">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하드웨어 설계도</a:t>
                      </a: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lvl="0" indent="-152400" algn="ctr" defTabSz="914400" rtl="0" eaLnBrk="1" fontAlgn="base" latinLnBrk="0" hangingPunct="1">
                        <a:lnSpc>
                          <a:spcPct val="160000"/>
                        </a:lnSpc>
                        <a:spcBef>
                          <a:spcPts val="0"/>
                        </a:spcBef>
                        <a:spcAft>
                          <a:spcPts val="0"/>
                        </a:spcAft>
                        <a:buClrTx/>
                        <a:buSzTx/>
                        <a:buFontTx/>
                        <a:buNone/>
                        <a:tabLst/>
                        <a:defRPr/>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17"/>
                  </a:ext>
                </a:extLst>
              </a:tr>
              <a:tr h="218423">
                <a:tc rowSpan="3">
                  <a:txBody>
                    <a:bodyPr/>
                    <a:lstStyle/>
                    <a:p>
                      <a:pPr marL="0" marR="0" indent="0" algn="ctr" fontAlgn="base" latinLnBrk="0">
                        <a:lnSpc>
                          <a:spcPct val="160000"/>
                        </a:lnSpc>
                        <a:spcBef>
                          <a:spcPts val="0"/>
                        </a:spcBef>
                        <a:spcAft>
                          <a:spcPts val="0"/>
                        </a:spcAft>
                      </a:pPr>
                      <a:r>
                        <a:rPr lang="ko-KR" altLang="en-US" sz="1000" b="1" kern="0" spc="0" dirty="0">
                          <a:effectLst/>
                          <a:latin typeface="+mn-ea"/>
                          <a:ea typeface="+mn-ea"/>
                        </a:rPr>
                        <a:t>개발 </a:t>
                      </a:r>
                      <a:r>
                        <a:rPr lang="en-US" altLang="ko-KR" sz="1000" b="1" kern="0" spc="0" dirty="0">
                          <a:effectLst/>
                          <a:latin typeface="+mn-ea"/>
                          <a:ea typeface="+mn-ea"/>
                        </a:rPr>
                        <a:t>/ </a:t>
                      </a:r>
                      <a:r>
                        <a:rPr lang="ko-KR" altLang="en-US" sz="1000" b="1" kern="0" spc="0" dirty="0">
                          <a:effectLst/>
                          <a:latin typeface="+mn-ea"/>
                          <a:ea typeface="+mn-ea"/>
                        </a:rPr>
                        <a:t>구현</a:t>
                      </a:r>
                      <a:endParaRPr lang="ko-KR" altLang="en-US" sz="1000" b="1" kern="0" spc="0" dirty="0">
                        <a:solidFill>
                          <a:srgbClr val="000000"/>
                        </a:solidFill>
                        <a:effectLst/>
                        <a:latin typeface="+mn-ea"/>
                        <a:ea typeface="+mn-ea"/>
                      </a:endParaRPr>
                    </a:p>
                  </a:txBody>
                  <a:tcPr marL="46460" marR="46460" marT="12845" marB="12845" anchor="ctr">
                    <a:lnL w="12700" cap="flat" cmpd="sng" algn="ctr">
                      <a:noFill/>
                      <a:prstDash val="solid"/>
                      <a:round/>
                      <a:headEnd type="none" w="med" len="med"/>
                      <a:tailEnd type="none" w="med" len="med"/>
                    </a:lnL>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프로그램 목록</a:t>
                      </a: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lvl="0" indent="-152400" algn="ctr" defTabSz="914400" rtl="0" eaLnBrk="1" fontAlgn="base" latinLnBrk="0" hangingPunct="1">
                        <a:lnSpc>
                          <a:spcPct val="160000"/>
                        </a:lnSpc>
                        <a:spcBef>
                          <a:spcPts val="0"/>
                        </a:spcBef>
                        <a:spcAft>
                          <a:spcPts val="0"/>
                        </a:spcAft>
                        <a:buClrTx/>
                        <a:buSzTx/>
                        <a:buFontTx/>
                        <a:buNone/>
                        <a:tabLst/>
                        <a:defRPr/>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18"/>
                  </a:ext>
                </a:extLst>
              </a:tr>
              <a:tr h="218423">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테이블 정의서</a:t>
                      </a: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lvl="0" indent="-152400" algn="ctr" defTabSz="914400" rtl="0" eaLnBrk="1" fontAlgn="base" latinLnBrk="0" hangingPunct="1">
                        <a:lnSpc>
                          <a:spcPct val="160000"/>
                        </a:lnSpc>
                        <a:spcBef>
                          <a:spcPts val="0"/>
                        </a:spcBef>
                        <a:spcAft>
                          <a:spcPts val="0"/>
                        </a:spcAft>
                        <a:buClrTx/>
                        <a:buSzTx/>
                        <a:buFontTx/>
                        <a:buNone/>
                        <a:tabLst/>
                        <a:defRPr/>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19"/>
                  </a:ext>
                </a:extLst>
              </a:tr>
              <a:tr h="218423">
                <a:tc vMerge="1">
                  <a:txBody>
                    <a:bodyPr/>
                    <a:lstStyle/>
                    <a:p>
                      <a:pPr latinLnBrk="1"/>
                      <a:endParaRPr lang="ko-KR" altLang="en-US"/>
                    </a:p>
                  </a:txBody>
                  <a:tcPr/>
                </a:tc>
                <a:tc>
                  <a:txBody>
                    <a:bodyPr/>
                    <a:lstStyle/>
                    <a:p>
                      <a:pPr marL="215900" marR="25400" indent="-152400" algn="ctr" fontAlgn="base" latinLnBrk="1">
                        <a:lnSpc>
                          <a:spcPct val="160000"/>
                        </a:lnSpc>
                        <a:spcBef>
                          <a:spcPts val="0"/>
                        </a:spcBef>
                        <a:spcAft>
                          <a:spcPts val="0"/>
                        </a:spcAft>
                      </a:pPr>
                      <a:r>
                        <a:rPr lang="ko-KR" altLang="en-US" sz="1000" b="1" kern="0" spc="0" dirty="0">
                          <a:solidFill>
                            <a:schemeClr val="tx1"/>
                          </a:solidFill>
                          <a:effectLst/>
                          <a:latin typeface="+mn-ea"/>
                          <a:ea typeface="+mn-ea"/>
                        </a:rPr>
                        <a:t>핵심 소스코드</a:t>
                      </a: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effectLst/>
                          <a:latin typeface="+mn-ea"/>
                          <a:ea typeface="+mn-ea"/>
                        </a:rPr>
                        <a:t>○</a:t>
                      </a:r>
                      <a:endParaRPr lang="ko-KR" altLang="en-US" sz="1000" b="1" kern="0" spc="0" dirty="0">
                        <a:solidFill>
                          <a:srgbClr val="000000"/>
                        </a:solidFill>
                        <a:effectLst/>
                        <a:latin typeface="+mn-ea"/>
                        <a:ea typeface="+mn-ea"/>
                      </a:endParaRPr>
                    </a:p>
                  </a:txBody>
                  <a:tcPr marL="46460" marR="46460" marT="12845" marB="12845" anchor="ctr">
                    <a:solidFill>
                      <a:schemeClr val="bg1">
                        <a:lumMod val="95000"/>
                      </a:schemeClr>
                    </a:solidFill>
                  </a:tcPr>
                </a:tc>
                <a:tc>
                  <a:txBody>
                    <a:bodyPr/>
                    <a:lstStyle/>
                    <a:p>
                      <a:pPr marL="215900" marR="25400" indent="-152400" algn="ctr" fontAlgn="base" latinLnBrk="0">
                        <a:lnSpc>
                          <a:spcPct val="160000"/>
                        </a:lnSpc>
                        <a:spcBef>
                          <a:spcPts val="0"/>
                        </a:spcBef>
                        <a:spcAft>
                          <a:spcPts val="0"/>
                        </a:spcAft>
                      </a:pPr>
                      <a:r>
                        <a:rPr lang="ko-KR" altLang="en-US" sz="1000" b="1" kern="0" spc="0" dirty="0">
                          <a:solidFill>
                            <a:srgbClr val="000000"/>
                          </a:solidFill>
                          <a:effectLst/>
                          <a:latin typeface="+mn-ea"/>
                          <a:ea typeface="+mn-ea"/>
                        </a:rPr>
                        <a:t>작성</a:t>
                      </a:r>
                    </a:p>
                  </a:txBody>
                  <a:tcPr marL="46460" marR="46460" marT="12845" marB="12845" anchor="ctr">
                    <a:lnR w="12700" cap="flat" cmpd="sng" algn="ctr">
                      <a:no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0020"/>
                  </a:ext>
                </a:extLst>
              </a:tr>
            </a:tbl>
          </a:graphicData>
        </a:graphic>
      </p:graphicFrame>
      <p:sp>
        <p:nvSpPr>
          <p:cNvPr id="13" name="직사각형 12"/>
          <p:cNvSpPr/>
          <p:nvPr/>
        </p:nvSpPr>
        <p:spPr>
          <a:xfrm>
            <a:off x="971600" y="6453336"/>
            <a:ext cx="7056784" cy="36004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b="1" dirty="0"/>
          </a:p>
        </p:txBody>
      </p:sp>
      <p:sp>
        <p:nvSpPr>
          <p:cNvPr id="14" name="TextBox 13"/>
          <p:cNvSpPr txBox="1"/>
          <p:nvPr/>
        </p:nvSpPr>
        <p:spPr>
          <a:xfrm>
            <a:off x="6516216" y="1122048"/>
            <a:ext cx="2160239" cy="276999"/>
          </a:xfrm>
          <a:prstGeom prst="rect">
            <a:avLst/>
          </a:prstGeom>
          <a:noFill/>
        </p:spPr>
        <p:txBody>
          <a:bodyPr wrap="square" rtlCol="0">
            <a:spAutoFit/>
          </a:bodyPr>
          <a:lstStyle/>
          <a:p>
            <a:pPr algn="r"/>
            <a:r>
              <a:rPr lang="en-US" altLang="ko-KR" sz="1200" dirty="0"/>
              <a:t>※ ○ </a:t>
            </a:r>
            <a:r>
              <a:rPr lang="ko-KR" altLang="en-US" sz="1200" dirty="0"/>
              <a:t>필수</a:t>
            </a:r>
            <a:r>
              <a:rPr lang="en-US" altLang="ko-KR" sz="1200" dirty="0"/>
              <a:t>, △ </a:t>
            </a:r>
            <a:r>
              <a:rPr lang="ko-KR" altLang="en-US" sz="1200" dirty="0"/>
              <a:t>선택</a:t>
            </a:r>
          </a:p>
        </p:txBody>
      </p:sp>
      <p:pic>
        <p:nvPicPr>
          <p:cNvPr id="15" name="그림 14">
            <a:extLst>
              <a:ext uri="{FF2B5EF4-FFF2-40B4-BE49-F238E27FC236}">
                <a16:creationId xmlns:a16="http://schemas.microsoft.com/office/drawing/2014/main" id="{D69912A0-1C97-7079-6F99-68ED64914C2E}"/>
              </a:ext>
            </a:extLst>
          </p:cNvPr>
          <p:cNvPicPr>
            <a:picLocks noChangeAspect="1"/>
          </p:cNvPicPr>
          <p:nvPr/>
        </p:nvPicPr>
        <p:blipFill>
          <a:blip r:embed="rId3"/>
          <a:stretch>
            <a:fillRect/>
          </a:stretch>
        </p:blipFill>
        <p:spPr>
          <a:xfrm>
            <a:off x="8115550" y="125786"/>
            <a:ext cx="868102" cy="278878"/>
          </a:xfrm>
          <a:prstGeom prst="rect">
            <a:avLst/>
          </a:prstGeom>
        </p:spPr>
      </p:pic>
    </p:spTree>
    <p:extLst>
      <p:ext uri="{BB962C8B-B14F-4D97-AF65-F5344CB8AC3E}">
        <p14:creationId xmlns:p14="http://schemas.microsoft.com/office/powerpoint/2010/main" val="136976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0"/>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418" name="Google Shape;418;p20"/>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419" name="Google Shape;419;p20"/>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420" name="Google Shape;420;p20"/>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화면</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설계서</a:t>
            </a:r>
            <a:r>
              <a:rPr lang="en-US" sz="1700" b="1" i="0" u="none" strike="noStrike" cap="none" dirty="0">
                <a:solidFill>
                  <a:schemeClr val="lt1"/>
                </a:solidFill>
                <a:latin typeface="Malgun Gothic"/>
                <a:ea typeface="Malgun Gothic"/>
                <a:cs typeface="Malgun Gothic"/>
                <a:sym typeface="Malgun Gothic"/>
              </a:rPr>
              <a:t> </a:t>
            </a:r>
            <a:r>
              <a:rPr lang="en-US" altLang="ko-KR" sz="1400" b="1" i="0" u="none" strike="noStrike" cap="none" dirty="0">
                <a:solidFill>
                  <a:schemeClr val="lt1"/>
                </a:solidFill>
                <a:latin typeface="Malgun Gothic"/>
                <a:ea typeface="Malgun Gothic"/>
                <a:cs typeface="Malgun Gothic"/>
                <a:sym typeface="Malgun Gothic"/>
              </a:rPr>
              <a:t>(3/8)</a:t>
            </a:r>
            <a:endParaRPr sz="1400" b="0" i="0" u="none" strike="noStrike" cap="none" dirty="0">
              <a:solidFill>
                <a:srgbClr val="000000"/>
              </a:solidFill>
              <a:latin typeface="Arial"/>
              <a:ea typeface="Arial"/>
              <a:cs typeface="Arial"/>
              <a:sym typeface="Arial"/>
            </a:endParaRPr>
          </a:p>
        </p:txBody>
      </p:sp>
      <p:pic>
        <p:nvPicPr>
          <p:cNvPr id="421" name="Google Shape;421;p20"/>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422" name="Google Shape;422;p20"/>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423" name="Google Shape;423;p2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424" name="Google Shape;424;p20"/>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425" name="Google Shape;425;p20"/>
          <p:cNvGraphicFramePr/>
          <p:nvPr/>
        </p:nvGraphicFramePr>
        <p:xfrm>
          <a:off x="539750" y="1341437"/>
          <a:ext cx="7993025" cy="4651322"/>
        </p:xfrm>
        <a:graphic>
          <a:graphicData uri="http://schemas.openxmlformats.org/drawingml/2006/table">
            <a:tbl>
              <a:tblPr>
                <a:noFill/>
                <a:tableStyleId>{63333E97-AB35-41CD-AE6E-F86F56BE420D}</a:tableStyleId>
              </a:tblPr>
              <a:tblGrid>
                <a:gridCol w="3671875">
                  <a:extLst>
                    <a:ext uri="{9D8B030D-6E8A-4147-A177-3AD203B41FA5}">
                      <a16:colId xmlns:a16="http://schemas.microsoft.com/office/drawing/2014/main" val="20000"/>
                    </a:ext>
                  </a:extLst>
                </a:gridCol>
                <a:gridCol w="1081075">
                  <a:extLst>
                    <a:ext uri="{9D8B030D-6E8A-4147-A177-3AD203B41FA5}">
                      <a16:colId xmlns:a16="http://schemas.microsoft.com/office/drawing/2014/main" val="20001"/>
                    </a:ext>
                  </a:extLst>
                </a:gridCol>
                <a:gridCol w="3240075">
                  <a:extLst>
                    <a:ext uri="{9D8B030D-6E8A-4147-A177-3AD203B41FA5}">
                      <a16:colId xmlns:a16="http://schemas.microsoft.com/office/drawing/2014/main" val="20002"/>
                    </a:ext>
                  </a:extLst>
                </a:gridCol>
              </a:tblGrid>
              <a:tr h="268275">
                <a:tc rowSpan="6">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번호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LOC-01-01</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14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실시간 위치 확인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937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설명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main 중 두번째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선택에 따라 모체 로봇 혹은 소형 로봇의 실시간 위치를 map에 표시</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1300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처리내용</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∎모체 로봇 위치 </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위치정보에서 [모체 로봇] 클릭</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∎소형 로봇 위치</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위치정보에서 [소형 로봇] 클릭</a:t>
                      </a:r>
                      <a:endParaRPr sz="1400" u="none" strike="noStrike" cap="none"/>
                    </a:p>
                    <a:p>
                      <a:pPr marL="0" marR="0" lvl="0" indent="-69850" algn="l" rtl="0">
                        <a:lnSpc>
                          <a:spcPct val="160000"/>
                        </a:lnSpc>
                        <a:spcBef>
                          <a:spcPts val="0"/>
                        </a:spcBef>
                        <a:spcAft>
                          <a:spcPts val="0"/>
                        </a:spcAft>
                        <a:buClr>
                          <a:srgbClr val="000000"/>
                        </a:buClr>
                        <a:buSzPts val="1100"/>
                        <a:buFont typeface="Noto Sans Symbols"/>
                        <a:buChar char="✔"/>
                      </a:pPr>
                      <a:r>
                        <a:rPr lang="en-US" sz="1100" b="0" i="0" u="none" strike="noStrike" cap="none">
                          <a:solidFill>
                            <a:srgbClr val="000000"/>
                          </a:solidFill>
                          <a:latin typeface="Malgun Gothic"/>
                          <a:ea typeface="Malgun Gothic"/>
                          <a:cs typeface="Malgun Gothic"/>
                          <a:sym typeface="Malgun Gothic"/>
                        </a:rPr>
                        <a:t>+를 누르는 경우, 지도 확대 가능</a:t>
                      </a:r>
                      <a:endParaRPr sz="1400" u="none" strike="noStrike" cap="none"/>
                    </a:p>
                    <a:p>
                      <a:pPr marL="0" marR="0" lvl="0" indent="-69850" algn="l" rtl="0">
                        <a:lnSpc>
                          <a:spcPct val="160000"/>
                        </a:lnSpc>
                        <a:spcBef>
                          <a:spcPts val="0"/>
                        </a:spcBef>
                        <a:spcAft>
                          <a:spcPts val="0"/>
                        </a:spcAft>
                        <a:buClr>
                          <a:srgbClr val="000000"/>
                        </a:buClr>
                        <a:buSzPts val="1100"/>
                        <a:buFont typeface="Noto Sans Symbols"/>
                        <a:buChar char="✔"/>
                      </a:pPr>
                      <a:r>
                        <a:rPr lang="en-US" sz="1100" b="0" i="0" u="none" strike="noStrike" cap="none">
                          <a:solidFill>
                            <a:srgbClr val="000000"/>
                          </a:solidFill>
                          <a:latin typeface="Malgun Gothic"/>
                          <a:ea typeface="Malgun Gothic"/>
                          <a:cs typeface="Malgun Gothic"/>
                          <a:sym typeface="Malgun Gothic"/>
                        </a:rPr>
                        <a:t>-를 누르는 경우, 지도 축소 가능</a:t>
                      </a:r>
                      <a:endParaRPr sz="1400" u="none" strike="noStrike" cap="none"/>
                    </a:p>
                    <a:p>
                      <a:pPr marL="0" marR="0" lvl="0" indent="-69850" algn="l" rtl="0">
                        <a:lnSpc>
                          <a:spcPct val="160000"/>
                        </a:lnSpc>
                        <a:spcBef>
                          <a:spcPts val="0"/>
                        </a:spcBef>
                        <a:spcAft>
                          <a:spcPts val="0"/>
                        </a:spcAft>
                        <a:buClr>
                          <a:srgbClr val="000000"/>
                        </a:buClr>
                        <a:buSzPts val="1100"/>
                        <a:buFont typeface="Noto Sans Symbols"/>
                        <a:buChar char="✔"/>
                      </a:pPr>
                      <a:r>
                        <a:rPr lang="en-US" sz="1100" b="0" i="0" u="none" strike="noStrike" cap="none">
                          <a:solidFill>
                            <a:srgbClr val="000000"/>
                          </a:solidFill>
                          <a:latin typeface="Malgun Gothic"/>
                          <a:ea typeface="Malgun Gothic"/>
                          <a:cs typeface="Malgun Gothic"/>
                          <a:sym typeface="Malgun Gothic"/>
                        </a:rPr>
                        <a:t>SLAM 알고리즘으로 만들어진 자체 지도(좌측)</a:t>
                      </a:r>
                      <a:endParaRPr sz="1400" u="none" strike="noStrike" cap="none"/>
                    </a:p>
                    <a:p>
                      <a:pPr marL="0" marR="0" lvl="0" indent="-69850" algn="l" rtl="0">
                        <a:lnSpc>
                          <a:spcPct val="160000"/>
                        </a:lnSpc>
                        <a:spcBef>
                          <a:spcPts val="0"/>
                        </a:spcBef>
                        <a:spcAft>
                          <a:spcPts val="0"/>
                        </a:spcAft>
                        <a:buClr>
                          <a:srgbClr val="000000"/>
                        </a:buClr>
                        <a:buSzPts val="1100"/>
                        <a:buFont typeface="Noto Sans Symbols"/>
                        <a:buChar char="✔"/>
                      </a:pPr>
                      <a:r>
                        <a:rPr lang="en-US" sz="1100" b="0" i="0" u="none" strike="noStrike" cap="none">
                          <a:solidFill>
                            <a:srgbClr val="000000"/>
                          </a:solidFill>
                          <a:latin typeface="Malgun Gothic"/>
                          <a:ea typeface="Malgun Gothic"/>
                          <a:cs typeface="Malgun Gothic"/>
                          <a:sym typeface="Malgun Gothic"/>
                        </a:rPr>
                        <a:t>카카오맵 API 위에 그려진 로봇의 경로(우측)</a:t>
                      </a:r>
                      <a:endParaRPr sz="1400" u="none" strike="noStrike" cap="none"/>
                    </a:p>
                    <a:p>
                      <a:pPr marL="0" marR="0" lvl="0" indent="-69850" algn="l" rtl="0">
                        <a:lnSpc>
                          <a:spcPct val="160000"/>
                        </a:lnSpc>
                        <a:spcBef>
                          <a:spcPts val="0"/>
                        </a:spcBef>
                        <a:spcAft>
                          <a:spcPts val="0"/>
                        </a:spcAft>
                        <a:buClr>
                          <a:srgbClr val="000000"/>
                        </a:buClr>
                        <a:buSzPts val="1100"/>
                        <a:buFont typeface="Noto Sans Symbols"/>
                        <a:buChar char="✔"/>
                      </a:pPr>
                      <a:r>
                        <a:rPr lang="en-US" sz="1100" b="0" i="0" u="none" strike="noStrike" cap="none">
                          <a:solidFill>
                            <a:srgbClr val="000000"/>
                          </a:solidFill>
                          <a:latin typeface="Malgun Gothic"/>
                          <a:ea typeface="Malgun Gothic"/>
                          <a:cs typeface="Malgun Gothic"/>
                          <a:sym typeface="Malgun Gothic"/>
                        </a:rPr>
                        <a:t>모체 로봇/소형 로봇의 배터리 잔량 표시(상단)</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49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비고</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∎연결되는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:재난 지역 지도</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682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요구사항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실시간 위치 확인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26" name="Google Shape;426;p20"/>
          <p:cNvSpPr txBox="1"/>
          <p:nvPr/>
        </p:nvSpPr>
        <p:spPr>
          <a:xfrm>
            <a:off x="1237585" y="5663918"/>
            <a:ext cx="225399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a:t>
            </a:r>
            <a:r>
              <a:rPr lang="en-US" sz="900" b="0" i="0" u="none" strike="noStrike" cap="none" dirty="0" err="1">
                <a:solidFill>
                  <a:schemeClr val="dk1"/>
                </a:solidFill>
                <a:latin typeface="Malgun Gothic"/>
                <a:ea typeface="Malgun Gothic"/>
                <a:cs typeface="Malgun Gothic"/>
                <a:sym typeface="Malgun Gothic"/>
              </a:rPr>
              <a:t>그림</a:t>
            </a:r>
            <a:r>
              <a:rPr lang="en-US" sz="900" b="0" i="0" u="none" strike="noStrike" cap="none" dirty="0">
                <a:solidFill>
                  <a:schemeClr val="dk1"/>
                </a:solidFill>
                <a:latin typeface="Malgun Gothic"/>
                <a:ea typeface="Malgun Gothic"/>
                <a:cs typeface="Malgun Gothic"/>
                <a:sym typeface="Malgun Gothic"/>
              </a:rPr>
              <a:t> 11] </a:t>
            </a:r>
            <a:r>
              <a:rPr lang="en-US" sz="900" b="0" i="0" u="none" strike="noStrike" cap="none" dirty="0" err="1">
                <a:solidFill>
                  <a:schemeClr val="dk1"/>
                </a:solidFill>
                <a:latin typeface="Malgun Gothic"/>
                <a:ea typeface="Malgun Gothic"/>
                <a:cs typeface="Malgun Gothic"/>
                <a:sym typeface="Malgun Gothic"/>
              </a:rPr>
              <a:t>화면</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설계서_실시간</a:t>
            </a:r>
            <a:r>
              <a:rPr lang="en-US" sz="900" b="0" i="0" u="none" strike="noStrike" cap="none" dirty="0">
                <a:solidFill>
                  <a:schemeClr val="dk1"/>
                </a:solidFill>
                <a:latin typeface="Malgun Gothic"/>
                <a:ea typeface="Malgun Gothic"/>
                <a:cs typeface="Malgun Gothic"/>
                <a:sym typeface="Malgun Gothic"/>
              </a:rPr>
              <a:t> </a:t>
            </a:r>
            <a:r>
              <a:rPr lang="ko-KR" altLang="en-US" sz="900" b="0" i="0" u="none" strike="noStrike" cap="none" dirty="0">
                <a:solidFill>
                  <a:schemeClr val="dk1"/>
                </a:solidFill>
                <a:latin typeface="Malgun Gothic"/>
                <a:ea typeface="Malgun Gothic"/>
                <a:cs typeface="Malgun Gothic"/>
                <a:sym typeface="Malgun Gothic"/>
              </a:rPr>
              <a:t>위</a:t>
            </a:r>
            <a:r>
              <a:rPr lang="en-US" sz="900" b="0" i="0" u="none" strike="noStrike" cap="none" dirty="0">
                <a:solidFill>
                  <a:schemeClr val="dk1"/>
                </a:solidFill>
                <a:latin typeface="Malgun Gothic"/>
                <a:ea typeface="Malgun Gothic"/>
                <a:cs typeface="Malgun Gothic"/>
                <a:sym typeface="Malgun Gothic"/>
              </a:rPr>
              <a:t>치 </a:t>
            </a:r>
            <a:r>
              <a:rPr lang="en-US" sz="900" b="0" i="0" u="none" strike="noStrike" cap="none" dirty="0" err="1">
                <a:solidFill>
                  <a:schemeClr val="dk1"/>
                </a:solidFill>
                <a:latin typeface="Malgun Gothic"/>
                <a:ea typeface="Malgun Gothic"/>
                <a:cs typeface="Malgun Gothic"/>
                <a:sym typeface="Malgun Gothic"/>
              </a:rPr>
              <a:t>확인</a:t>
            </a:r>
            <a:endParaRPr dirty="0"/>
          </a:p>
        </p:txBody>
      </p:sp>
      <p:pic>
        <p:nvPicPr>
          <p:cNvPr id="427" name="Google Shape;427;p20"/>
          <p:cNvPicPr preferRelativeResize="0"/>
          <p:nvPr/>
        </p:nvPicPr>
        <p:blipFill rotWithShape="1">
          <a:blip r:embed="rId5">
            <a:alphaModFix/>
          </a:blip>
          <a:srcRect/>
          <a:stretch/>
        </p:blipFill>
        <p:spPr>
          <a:xfrm>
            <a:off x="577844" y="2431691"/>
            <a:ext cx="3573472" cy="19946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1"/>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433" name="Google Shape;433;p21"/>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434" name="Google Shape;434;p21"/>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435" name="Google Shape;435;p21"/>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화면</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설계서</a:t>
            </a:r>
            <a:r>
              <a:rPr lang="en-US" sz="1700" b="1" i="0" u="none" strike="noStrike" cap="none" dirty="0">
                <a:solidFill>
                  <a:schemeClr val="lt1"/>
                </a:solidFill>
                <a:latin typeface="Malgun Gothic"/>
                <a:ea typeface="Malgun Gothic"/>
                <a:cs typeface="Malgun Gothic"/>
                <a:sym typeface="Malgun Gothic"/>
              </a:rPr>
              <a:t> </a:t>
            </a:r>
            <a:r>
              <a:rPr lang="en-US" altLang="ko-KR" sz="1400" b="1" i="0" u="none" strike="noStrike" cap="none" dirty="0">
                <a:solidFill>
                  <a:schemeClr val="lt1"/>
                </a:solidFill>
                <a:latin typeface="Malgun Gothic"/>
                <a:ea typeface="Malgun Gothic"/>
                <a:cs typeface="Malgun Gothic"/>
                <a:sym typeface="Malgun Gothic"/>
              </a:rPr>
              <a:t>(4/8)</a:t>
            </a:r>
            <a:endParaRPr sz="1400" b="0" i="0" u="none" strike="noStrike" cap="none" dirty="0">
              <a:solidFill>
                <a:srgbClr val="000000"/>
              </a:solidFill>
              <a:latin typeface="Arial"/>
              <a:ea typeface="Arial"/>
              <a:cs typeface="Arial"/>
              <a:sym typeface="Arial"/>
            </a:endParaRPr>
          </a:p>
        </p:txBody>
      </p:sp>
      <p:pic>
        <p:nvPicPr>
          <p:cNvPr id="436" name="Google Shape;436;p21"/>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437" name="Google Shape;437;p21"/>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438" name="Google Shape;438;p2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439" name="Google Shape;439;p21"/>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440" name="Google Shape;440;p21"/>
          <p:cNvGraphicFramePr/>
          <p:nvPr/>
        </p:nvGraphicFramePr>
        <p:xfrm>
          <a:off x="539750" y="1341437"/>
          <a:ext cx="7993025" cy="4634902"/>
        </p:xfrm>
        <a:graphic>
          <a:graphicData uri="http://schemas.openxmlformats.org/drawingml/2006/table">
            <a:tbl>
              <a:tblPr>
                <a:noFill/>
                <a:tableStyleId>{63333E97-AB35-41CD-AE6E-F86F56BE420D}</a:tableStyleId>
              </a:tblPr>
              <a:tblGrid>
                <a:gridCol w="3671875">
                  <a:extLst>
                    <a:ext uri="{9D8B030D-6E8A-4147-A177-3AD203B41FA5}">
                      <a16:colId xmlns:a16="http://schemas.microsoft.com/office/drawing/2014/main" val="20000"/>
                    </a:ext>
                  </a:extLst>
                </a:gridCol>
                <a:gridCol w="1081075">
                  <a:extLst>
                    <a:ext uri="{9D8B030D-6E8A-4147-A177-3AD203B41FA5}">
                      <a16:colId xmlns:a16="http://schemas.microsoft.com/office/drawing/2014/main" val="20001"/>
                    </a:ext>
                  </a:extLst>
                </a:gridCol>
                <a:gridCol w="3240075">
                  <a:extLst>
                    <a:ext uri="{9D8B030D-6E8A-4147-A177-3AD203B41FA5}">
                      <a16:colId xmlns:a16="http://schemas.microsoft.com/office/drawing/2014/main" val="20002"/>
                    </a:ext>
                  </a:extLst>
                </a:gridCol>
              </a:tblGrid>
              <a:tr h="268275">
                <a:tc rowSpan="6">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번호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LOC-02-01</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698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재난 지역 정보</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953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설명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main 중 세번째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넓은 범위로 재난 지역의 위치를 map에서 확인 </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재난 지역 주변 환경 정보 표시</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39712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처리내용</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∎재난 지역 지도</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메뉴에서 [재난 지역 지도] 클릭</a:t>
                      </a:r>
                      <a:endParaRPr sz="1400" u="none" strike="noStrike" cap="none"/>
                    </a:p>
                    <a:p>
                      <a:pPr marL="0" marR="0" lvl="0" indent="-69850" algn="l" rtl="0">
                        <a:lnSpc>
                          <a:spcPct val="160000"/>
                        </a:lnSpc>
                        <a:spcBef>
                          <a:spcPts val="0"/>
                        </a:spcBef>
                        <a:spcAft>
                          <a:spcPts val="0"/>
                        </a:spcAft>
                        <a:buClr>
                          <a:srgbClr val="000000"/>
                        </a:buClr>
                        <a:buSzPts val="1100"/>
                        <a:buFont typeface="Noto Sans Symbols"/>
                        <a:buChar char="✔"/>
                      </a:pPr>
                      <a:r>
                        <a:rPr lang="en-US" sz="1100" b="0" i="0" u="none" strike="noStrike" cap="none">
                          <a:solidFill>
                            <a:srgbClr val="000000"/>
                          </a:solidFill>
                          <a:latin typeface="Malgun Gothic"/>
                          <a:ea typeface="Malgun Gothic"/>
                          <a:cs typeface="Malgun Gothic"/>
                          <a:sym typeface="Malgun Gothic"/>
                        </a:rPr>
                        <a:t>+를 누르는 경우, 지도 확대 가능</a:t>
                      </a:r>
                      <a:endParaRPr sz="1400" u="none" strike="noStrike" cap="none"/>
                    </a:p>
                    <a:p>
                      <a:pPr marL="0" marR="0" lvl="0" indent="-69850" algn="l" rtl="0">
                        <a:lnSpc>
                          <a:spcPct val="160000"/>
                        </a:lnSpc>
                        <a:spcBef>
                          <a:spcPts val="0"/>
                        </a:spcBef>
                        <a:spcAft>
                          <a:spcPts val="0"/>
                        </a:spcAft>
                        <a:buClr>
                          <a:srgbClr val="000000"/>
                        </a:buClr>
                        <a:buSzPts val="1100"/>
                        <a:buFont typeface="Noto Sans Symbols"/>
                        <a:buChar char="✔"/>
                      </a:pPr>
                      <a:r>
                        <a:rPr lang="en-US" sz="1100" b="0" i="0" u="none" strike="noStrike" cap="none">
                          <a:solidFill>
                            <a:srgbClr val="000000"/>
                          </a:solidFill>
                          <a:latin typeface="Malgun Gothic"/>
                          <a:ea typeface="Malgun Gothic"/>
                          <a:cs typeface="Malgun Gothic"/>
                          <a:sym typeface="Malgun Gothic"/>
                        </a:rPr>
                        <a:t>-를 누르는 경우, 지도 축소 가능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∎환경 정보</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메뉴에서 [환경 정보] 클릭</a:t>
                      </a:r>
                      <a:endParaRPr sz="1400" u="none" strike="noStrike" cap="none"/>
                    </a:p>
                    <a:p>
                      <a:pPr marL="0" marR="0" lvl="0" indent="-69850" algn="l" rtl="0">
                        <a:lnSpc>
                          <a:spcPct val="160000"/>
                        </a:lnSpc>
                        <a:spcBef>
                          <a:spcPts val="0"/>
                        </a:spcBef>
                        <a:spcAft>
                          <a:spcPts val="0"/>
                        </a:spcAft>
                        <a:buClr>
                          <a:srgbClr val="000000"/>
                        </a:buClr>
                        <a:buSzPts val="1100"/>
                        <a:buFont typeface="Noto Sans Symbols"/>
                        <a:buChar char="✔"/>
                      </a:pPr>
                      <a:r>
                        <a:rPr lang="en-US" sz="1100" b="0" i="0" u="none" strike="noStrike" cap="none">
                          <a:solidFill>
                            <a:srgbClr val="000000"/>
                          </a:solidFill>
                          <a:latin typeface="Malgun Gothic"/>
                          <a:ea typeface="Malgun Gothic"/>
                          <a:cs typeface="Malgun Gothic"/>
                          <a:sym typeface="Malgun Gothic"/>
                        </a:rPr>
                        <a:t>재난 지역의 날씨, 기온, 강수량 등 확인 가능</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49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비고</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∎연결되는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:날씨/지도 정보 제공</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682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요구사항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재난 지역 정보</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41" name="Google Shape;441;p21"/>
          <p:cNvSpPr txBox="1"/>
          <p:nvPr/>
        </p:nvSpPr>
        <p:spPr>
          <a:xfrm>
            <a:off x="3924300" y="6223000"/>
            <a:ext cx="2125662" cy="230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화면 설계서_4 [그림 12]</a:t>
            </a:r>
            <a:endParaRPr sz="1400" b="0" i="0" u="none" strike="noStrike" cap="none">
              <a:solidFill>
                <a:srgbClr val="000000"/>
              </a:solidFill>
              <a:latin typeface="Arial"/>
              <a:ea typeface="Arial"/>
              <a:cs typeface="Arial"/>
              <a:sym typeface="Arial"/>
            </a:endParaRPr>
          </a:p>
        </p:txBody>
      </p:sp>
      <p:sp>
        <p:nvSpPr>
          <p:cNvPr id="442" name="Google Shape;442;p21"/>
          <p:cNvSpPr txBox="1"/>
          <p:nvPr/>
        </p:nvSpPr>
        <p:spPr>
          <a:xfrm>
            <a:off x="1237585" y="5663918"/>
            <a:ext cx="225399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12] 화면 설계서_재난 지역 정보</a:t>
            </a:r>
            <a:endParaRPr sz="900" b="0" i="0" u="none" strike="noStrike" cap="none">
              <a:solidFill>
                <a:schemeClr val="dk1"/>
              </a:solidFill>
              <a:latin typeface="Malgun Gothic"/>
              <a:ea typeface="Malgun Gothic"/>
              <a:cs typeface="Malgun Gothic"/>
              <a:sym typeface="Malgun Gothic"/>
            </a:endParaRPr>
          </a:p>
        </p:txBody>
      </p:sp>
      <p:pic>
        <p:nvPicPr>
          <p:cNvPr id="443" name="Google Shape;443;p21"/>
          <p:cNvPicPr preferRelativeResize="0"/>
          <p:nvPr/>
        </p:nvPicPr>
        <p:blipFill rotWithShape="1">
          <a:blip r:embed="rId5">
            <a:alphaModFix/>
          </a:blip>
          <a:srcRect/>
          <a:stretch/>
        </p:blipFill>
        <p:spPr>
          <a:xfrm>
            <a:off x="631539" y="2703608"/>
            <a:ext cx="3466081" cy="19105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22"/>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449" name="Google Shape;449;p22"/>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450" name="Google Shape;450;p22"/>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451" name="Google Shape;451;p22"/>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화면</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설계서</a:t>
            </a:r>
            <a:r>
              <a:rPr lang="en-US" sz="1700" b="1" i="0" u="none" strike="noStrike" cap="none" dirty="0">
                <a:solidFill>
                  <a:schemeClr val="lt1"/>
                </a:solidFill>
                <a:latin typeface="Malgun Gothic"/>
                <a:ea typeface="Malgun Gothic"/>
                <a:cs typeface="Malgun Gothic"/>
                <a:sym typeface="Malgun Gothic"/>
              </a:rPr>
              <a:t> </a:t>
            </a:r>
            <a:r>
              <a:rPr lang="en-US" altLang="ko-KR" sz="1400" b="1" i="0" u="none" strike="noStrike" cap="none" dirty="0">
                <a:solidFill>
                  <a:schemeClr val="lt1"/>
                </a:solidFill>
                <a:latin typeface="Malgun Gothic"/>
                <a:ea typeface="Malgun Gothic"/>
                <a:cs typeface="Malgun Gothic"/>
                <a:sym typeface="Malgun Gothic"/>
              </a:rPr>
              <a:t>(5/8)</a:t>
            </a:r>
            <a:endParaRPr sz="1400" b="0" i="0" u="none" strike="noStrike" cap="none" dirty="0">
              <a:solidFill>
                <a:srgbClr val="000000"/>
              </a:solidFill>
              <a:latin typeface="Arial"/>
              <a:ea typeface="Arial"/>
              <a:cs typeface="Arial"/>
              <a:sym typeface="Arial"/>
            </a:endParaRPr>
          </a:p>
        </p:txBody>
      </p:sp>
      <p:pic>
        <p:nvPicPr>
          <p:cNvPr id="452" name="Google Shape;452;p22"/>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453" name="Google Shape;453;p22"/>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454" name="Google Shape;454;p2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455" name="Google Shape;455;p22"/>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456" name="Google Shape;456;p22"/>
          <p:cNvGraphicFramePr/>
          <p:nvPr/>
        </p:nvGraphicFramePr>
        <p:xfrm>
          <a:off x="539750" y="1341437"/>
          <a:ext cx="7993025" cy="4651322"/>
        </p:xfrm>
        <a:graphic>
          <a:graphicData uri="http://schemas.openxmlformats.org/drawingml/2006/table">
            <a:tbl>
              <a:tblPr>
                <a:noFill/>
                <a:tableStyleId>{63333E97-AB35-41CD-AE6E-F86F56BE420D}</a:tableStyleId>
              </a:tblPr>
              <a:tblGrid>
                <a:gridCol w="3671875">
                  <a:extLst>
                    <a:ext uri="{9D8B030D-6E8A-4147-A177-3AD203B41FA5}">
                      <a16:colId xmlns:a16="http://schemas.microsoft.com/office/drawing/2014/main" val="20000"/>
                    </a:ext>
                  </a:extLst>
                </a:gridCol>
                <a:gridCol w="1081075">
                  <a:extLst>
                    <a:ext uri="{9D8B030D-6E8A-4147-A177-3AD203B41FA5}">
                      <a16:colId xmlns:a16="http://schemas.microsoft.com/office/drawing/2014/main" val="20001"/>
                    </a:ext>
                  </a:extLst>
                </a:gridCol>
                <a:gridCol w="3240075">
                  <a:extLst>
                    <a:ext uri="{9D8B030D-6E8A-4147-A177-3AD203B41FA5}">
                      <a16:colId xmlns:a16="http://schemas.microsoft.com/office/drawing/2014/main" val="20002"/>
                    </a:ext>
                  </a:extLst>
                </a:gridCol>
              </a:tblGrid>
              <a:tr h="268275">
                <a:tc rowSpan="6">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번호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DATA-01-01</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14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모체 로봇 데이터</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937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설명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main 중 네번째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모체 로봇이 수집한 데이터 확인</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탐사 시작 시간 및 탐사 시작 위치 정보 확인 가능</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1300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처리내용</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∎온습도 그래프</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1분 단위로 수집한 온습도 데이터 시각화한 그래프</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∎소리 그래프</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마이크 센서로 수집한 소리 데이터 시각화 자료</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∎탐사 시작 위치 정보</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GPS 모듈 센서로 측정한 시작 위도/경도</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∎탐사 시작 시간</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탐사 시작 시간과 탐사 시간 측정</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49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비고</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∎연결되는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682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요구사항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모체로봇/소형로봇 데이터</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57" name="Google Shape;457;p22"/>
          <p:cNvSpPr txBox="1"/>
          <p:nvPr/>
        </p:nvSpPr>
        <p:spPr>
          <a:xfrm>
            <a:off x="1237585" y="5663918"/>
            <a:ext cx="225399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13] 화면 설계서_모체 로봇 데이터</a:t>
            </a:r>
            <a:endParaRPr sz="900" b="0" i="0" u="none" strike="noStrike" cap="none">
              <a:solidFill>
                <a:schemeClr val="dk1"/>
              </a:solidFill>
              <a:latin typeface="Malgun Gothic"/>
              <a:ea typeface="Malgun Gothic"/>
              <a:cs typeface="Malgun Gothic"/>
              <a:sym typeface="Malgun Gothic"/>
            </a:endParaRPr>
          </a:p>
        </p:txBody>
      </p:sp>
      <p:pic>
        <p:nvPicPr>
          <p:cNvPr id="458" name="Google Shape;458;p22"/>
          <p:cNvPicPr preferRelativeResize="0"/>
          <p:nvPr/>
        </p:nvPicPr>
        <p:blipFill rotWithShape="1">
          <a:blip r:embed="rId5">
            <a:alphaModFix/>
          </a:blip>
          <a:srcRect/>
          <a:stretch/>
        </p:blipFill>
        <p:spPr>
          <a:xfrm>
            <a:off x="644669" y="2477722"/>
            <a:ext cx="3439821" cy="19025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23"/>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464" name="Google Shape;464;p23"/>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465" name="Google Shape;465;p23"/>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466" name="Google Shape;466;p23"/>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화면</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설계서</a:t>
            </a:r>
            <a:r>
              <a:rPr lang="en-US" sz="1700" b="1" i="0" u="none" strike="noStrike" cap="none" dirty="0">
                <a:solidFill>
                  <a:schemeClr val="lt1"/>
                </a:solidFill>
                <a:latin typeface="Malgun Gothic"/>
                <a:ea typeface="Malgun Gothic"/>
                <a:cs typeface="Malgun Gothic"/>
                <a:sym typeface="Malgun Gothic"/>
              </a:rPr>
              <a:t> </a:t>
            </a:r>
            <a:r>
              <a:rPr lang="en-US" altLang="ko-KR" sz="1400" b="1" i="0" u="none" strike="noStrike" cap="none" dirty="0">
                <a:solidFill>
                  <a:schemeClr val="lt1"/>
                </a:solidFill>
                <a:latin typeface="Malgun Gothic"/>
                <a:ea typeface="Malgun Gothic"/>
                <a:cs typeface="Malgun Gothic"/>
                <a:sym typeface="Malgun Gothic"/>
              </a:rPr>
              <a:t>(6/8)</a:t>
            </a:r>
            <a:endParaRPr sz="1400" b="0" i="0" u="none" strike="noStrike" cap="none" dirty="0">
              <a:solidFill>
                <a:srgbClr val="000000"/>
              </a:solidFill>
              <a:latin typeface="Arial"/>
              <a:ea typeface="Arial"/>
              <a:cs typeface="Arial"/>
              <a:sym typeface="Arial"/>
            </a:endParaRPr>
          </a:p>
        </p:txBody>
      </p:sp>
      <p:pic>
        <p:nvPicPr>
          <p:cNvPr id="467" name="Google Shape;467;p23"/>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468" name="Google Shape;468;p23"/>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469" name="Google Shape;469;p2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470" name="Google Shape;470;p23"/>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471" name="Google Shape;471;p23"/>
          <p:cNvGraphicFramePr/>
          <p:nvPr/>
        </p:nvGraphicFramePr>
        <p:xfrm>
          <a:off x="539750" y="1341437"/>
          <a:ext cx="7993025" cy="4651322"/>
        </p:xfrm>
        <a:graphic>
          <a:graphicData uri="http://schemas.openxmlformats.org/drawingml/2006/table">
            <a:tbl>
              <a:tblPr>
                <a:noFill/>
                <a:tableStyleId>{63333E97-AB35-41CD-AE6E-F86F56BE420D}</a:tableStyleId>
              </a:tblPr>
              <a:tblGrid>
                <a:gridCol w="3671875">
                  <a:extLst>
                    <a:ext uri="{9D8B030D-6E8A-4147-A177-3AD203B41FA5}">
                      <a16:colId xmlns:a16="http://schemas.microsoft.com/office/drawing/2014/main" val="20000"/>
                    </a:ext>
                  </a:extLst>
                </a:gridCol>
                <a:gridCol w="1081075">
                  <a:extLst>
                    <a:ext uri="{9D8B030D-6E8A-4147-A177-3AD203B41FA5}">
                      <a16:colId xmlns:a16="http://schemas.microsoft.com/office/drawing/2014/main" val="20001"/>
                    </a:ext>
                  </a:extLst>
                </a:gridCol>
                <a:gridCol w="3240075">
                  <a:extLst>
                    <a:ext uri="{9D8B030D-6E8A-4147-A177-3AD203B41FA5}">
                      <a16:colId xmlns:a16="http://schemas.microsoft.com/office/drawing/2014/main" val="20002"/>
                    </a:ext>
                  </a:extLst>
                </a:gridCol>
              </a:tblGrid>
              <a:tr h="268275">
                <a:tc rowSpan="6">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번호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DATA-02-01</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14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소형 로봇 데이터</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937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설명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main 중 네번째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소형 로봇이 수집한 데이터 확인</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탐사 시작 시간 및 탐사 시작 위치 정보 확인 가능</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1300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처리내용</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∎온습도 그래프</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1분 단위로 수집한 온습도 데이터 시각화한 그래프</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∎소리 그래프</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마이크 센서로 수집한 소리 데이터 시각화 자료</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∎탐사 시작 위치 정보</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GPS 모듈 센서로 측정한 시작 위도/경도</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∎탐사 시작 시간</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탐사 시작 시간과 탐사 시간 측정</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49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비고</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∎연결되는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682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요구사항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모체로봇/소형로봇 데이터</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72" name="Google Shape;472;p23"/>
          <p:cNvSpPr txBox="1"/>
          <p:nvPr/>
        </p:nvSpPr>
        <p:spPr>
          <a:xfrm>
            <a:off x="1237585" y="5663918"/>
            <a:ext cx="225399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14] 화면 설계서_소형 로봇 데이터</a:t>
            </a:r>
            <a:endParaRPr sz="900" b="0" i="0" u="none" strike="noStrike" cap="none">
              <a:solidFill>
                <a:schemeClr val="dk1"/>
              </a:solidFill>
              <a:latin typeface="Malgun Gothic"/>
              <a:ea typeface="Malgun Gothic"/>
              <a:cs typeface="Malgun Gothic"/>
              <a:sym typeface="Malgun Gothic"/>
            </a:endParaRPr>
          </a:p>
        </p:txBody>
      </p:sp>
      <p:pic>
        <p:nvPicPr>
          <p:cNvPr id="473" name="Google Shape;473;p23"/>
          <p:cNvPicPr preferRelativeResize="0"/>
          <p:nvPr/>
        </p:nvPicPr>
        <p:blipFill rotWithShape="1">
          <a:blip r:embed="rId5">
            <a:alphaModFix/>
          </a:blip>
          <a:srcRect/>
          <a:stretch/>
        </p:blipFill>
        <p:spPr>
          <a:xfrm>
            <a:off x="590548" y="2685301"/>
            <a:ext cx="3548063" cy="19635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4"/>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479" name="Google Shape;479;p24"/>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480" name="Google Shape;480;p24"/>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481" name="Google Shape;481;p24"/>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화면</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설계서</a:t>
            </a:r>
            <a:r>
              <a:rPr lang="en-US" sz="1700" b="1" i="0" u="none" strike="noStrike" cap="none" dirty="0">
                <a:solidFill>
                  <a:schemeClr val="lt1"/>
                </a:solidFill>
                <a:latin typeface="Malgun Gothic"/>
                <a:ea typeface="Malgun Gothic"/>
                <a:cs typeface="Malgun Gothic"/>
                <a:sym typeface="Malgun Gothic"/>
              </a:rPr>
              <a:t> </a:t>
            </a:r>
            <a:r>
              <a:rPr lang="en-US" altLang="ko-KR" sz="1400" b="1" i="0" u="none" strike="noStrike" cap="none" dirty="0">
                <a:solidFill>
                  <a:schemeClr val="lt1"/>
                </a:solidFill>
                <a:latin typeface="Malgun Gothic"/>
                <a:ea typeface="Malgun Gothic"/>
                <a:cs typeface="Malgun Gothic"/>
                <a:sym typeface="Malgun Gothic"/>
              </a:rPr>
              <a:t>(7/8)</a:t>
            </a:r>
            <a:endParaRPr sz="1400" b="0" i="0" u="none" strike="noStrike" cap="none" dirty="0">
              <a:solidFill>
                <a:srgbClr val="000000"/>
              </a:solidFill>
              <a:latin typeface="Arial"/>
              <a:ea typeface="Arial"/>
              <a:cs typeface="Arial"/>
              <a:sym typeface="Arial"/>
            </a:endParaRPr>
          </a:p>
        </p:txBody>
      </p:sp>
      <p:pic>
        <p:nvPicPr>
          <p:cNvPr id="482" name="Google Shape;482;p24"/>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483" name="Google Shape;483;p24"/>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484" name="Google Shape;484;p2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485" name="Google Shape;485;p24"/>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486" name="Google Shape;486;p24"/>
          <p:cNvGraphicFramePr/>
          <p:nvPr/>
        </p:nvGraphicFramePr>
        <p:xfrm>
          <a:off x="539750" y="1341437"/>
          <a:ext cx="7993025" cy="4634877"/>
        </p:xfrm>
        <a:graphic>
          <a:graphicData uri="http://schemas.openxmlformats.org/drawingml/2006/table">
            <a:tbl>
              <a:tblPr>
                <a:noFill/>
                <a:tableStyleId>{63333E97-AB35-41CD-AE6E-F86F56BE420D}</a:tableStyleId>
              </a:tblPr>
              <a:tblGrid>
                <a:gridCol w="3671875">
                  <a:extLst>
                    <a:ext uri="{9D8B030D-6E8A-4147-A177-3AD203B41FA5}">
                      <a16:colId xmlns:a16="http://schemas.microsoft.com/office/drawing/2014/main" val="20000"/>
                    </a:ext>
                  </a:extLst>
                </a:gridCol>
                <a:gridCol w="1081075">
                  <a:extLst>
                    <a:ext uri="{9D8B030D-6E8A-4147-A177-3AD203B41FA5}">
                      <a16:colId xmlns:a16="http://schemas.microsoft.com/office/drawing/2014/main" val="20001"/>
                    </a:ext>
                  </a:extLst>
                </a:gridCol>
                <a:gridCol w="3240075">
                  <a:extLst>
                    <a:ext uri="{9D8B030D-6E8A-4147-A177-3AD203B41FA5}">
                      <a16:colId xmlns:a16="http://schemas.microsoft.com/office/drawing/2014/main" val="20002"/>
                    </a:ext>
                  </a:extLst>
                </a:gridCol>
              </a:tblGrid>
              <a:tr h="268275">
                <a:tc rowSpan="6">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번호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CTR-01-01</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14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수동 컨트롤러</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937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설명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main 중 다섯번째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위급 상황 혹은 필요 시 모체 로봇 및 소형 로봇 간단한 제어, 통제</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39712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처리내용</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∎모체 로봇 컨트롤러</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컨트롤러에서 [모체 로봇] 클릭</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키보드에서 방향키 및 enter키로 조종</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우측 상단 </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∎소형 로봇 컨트롤러</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컨트롤러에서 [소형 로봇] 클릭</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키보드에서 방향키 및 enter키로 조종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49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비고</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∎연결되는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682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요구사항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관리자 수동 제어</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87" name="Google Shape;487;p24"/>
          <p:cNvSpPr txBox="1"/>
          <p:nvPr/>
        </p:nvSpPr>
        <p:spPr>
          <a:xfrm>
            <a:off x="1237585" y="5663918"/>
            <a:ext cx="225399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15] 화면 설계서_수동 컨트롤러</a:t>
            </a:r>
            <a:endParaRPr sz="900" b="0" i="0" u="none" strike="noStrike" cap="none">
              <a:solidFill>
                <a:schemeClr val="dk1"/>
              </a:solidFill>
              <a:latin typeface="Malgun Gothic"/>
              <a:ea typeface="Malgun Gothic"/>
              <a:cs typeface="Malgun Gothic"/>
              <a:sym typeface="Malgun Gothic"/>
            </a:endParaRPr>
          </a:p>
        </p:txBody>
      </p:sp>
      <p:pic>
        <p:nvPicPr>
          <p:cNvPr id="488" name="Google Shape;488;p24"/>
          <p:cNvPicPr preferRelativeResize="0"/>
          <p:nvPr/>
        </p:nvPicPr>
        <p:blipFill rotWithShape="1">
          <a:blip r:embed="rId5">
            <a:alphaModFix/>
          </a:blip>
          <a:srcRect/>
          <a:stretch/>
        </p:blipFill>
        <p:spPr>
          <a:xfrm>
            <a:off x="584391" y="2658916"/>
            <a:ext cx="3560378" cy="19999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25"/>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494" name="Google Shape;494;p25"/>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495" name="Google Shape;495;p25"/>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496" name="Google Shape;496;p25"/>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화면</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설계서</a:t>
            </a:r>
            <a:r>
              <a:rPr lang="en-US" sz="1700" b="1" i="0" u="none" strike="noStrike" cap="none" dirty="0">
                <a:solidFill>
                  <a:schemeClr val="lt1"/>
                </a:solidFill>
                <a:latin typeface="Malgun Gothic"/>
                <a:ea typeface="Malgun Gothic"/>
                <a:cs typeface="Malgun Gothic"/>
                <a:sym typeface="Malgun Gothic"/>
              </a:rPr>
              <a:t> </a:t>
            </a:r>
            <a:r>
              <a:rPr lang="en-US" altLang="ko-KR" sz="1400" b="1" i="0" u="none" strike="noStrike" cap="none" dirty="0">
                <a:solidFill>
                  <a:schemeClr val="lt1"/>
                </a:solidFill>
                <a:latin typeface="Malgun Gothic"/>
                <a:ea typeface="Malgun Gothic"/>
                <a:cs typeface="Malgun Gothic"/>
                <a:sym typeface="Malgun Gothic"/>
              </a:rPr>
              <a:t>(8/8)</a:t>
            </a:r>
            <a:endParaRPr sz="1400" b="0" i="0" u="none" strike="noStrike" cap="none" dirty="0">
              <a:solidFill>
                <a:srgbClr val="000000"/>
              </a:solidFill>
              <a:latin typeface="Arial"/>
              <a:ea typeface="Arial"/>
              <a:cs typeface="Arial"/>
              <a:sym typeface="Arial"/>
            </a:endParaRPr>
          </a:p>
        </p:txBody>
      </p:sp>
      <p:pic>
        <p:nvPicPr>
          <p:cNvPr id="497" name="Google Shape;497;p25"/>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498" name="Google Shape;498;p25"/>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499" name="Google Shape;499;p2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500" name="Google Shape;500;p25"/>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501" name="Google Shape;501;p25"/>
          <p:cNvGraphicFramePr/>
          <p:nvPr/>
        </p:nvGraphicFramePr>
        <p:xfrm>
          <a:off x="539750" y="1341437"/>
          <a:ext cx="7993025" cy="4634877"/>
        </p:xfrm>
        <a:graphic>
          <a:graphicData uri="http://schemas.openxmlformats.org/drawingml/2006/table">
            <a:tbl>
              <a:tblPr>
                <a:noFill/>
                <a:tableStyleId>{63333E97-AB35-41CD-AE6E-F86F56BE420D}</a:tableStyleId>
              </a:tblPr>
              <a:tblGrid>
                <a:gridCol w="3671875">
                  <a:extLst>
                    <a:ext uri="{9D8B030D-6E8A-4147-A177-3AD203B41FA5}">
                      <a16:colId xmlns:a16="http://schemas.microsoft.com/office/drawing/2014/main" val="20000"/>
                    </a:ext>
                  </a:extLst>
                </a:gridCol>
                <a:gridCol w="1081075">
                  <a:extLst>
                    <a:ext uri="{9D8B030D-6E8A-4147-A177-3AD203B41FA5}">
                      <a16:colId xmlns:a16="http://schemas.microsoft.com/office/drawing/2014/main" val="20001"/>
                    </a:ext>
                  </a:extLst>
                </a:gridCol>
                <a:gridCol w="3240075">
                  <a:extLst>
                    <a:ext uri="{9D8B030D-6E8A-4147-A177-3AD203B41FA5}">
                      <a16:colId xmlns:a16="http://schemas.microsoft.com/office/drawing/2014/main" val="20002"/>
                    </a:ext>
                  </a:extLst>
                </a:gridCol>
              </a:tblGrid>
              <a:tr h="268275">
                <a:tc rowSpan="6">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번호</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VID-01-01</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714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지난 영상 파일</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9375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화면 설명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main 중 여섯번째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저장한 영상 녹화본 시청 가능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최대 2개월까지 저장</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39712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처리내용</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∎날짜로 검색</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날짜 범위 지정하여 기간 내 녹화 영상을 검색할 수 있는 search바</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∎제목으로 검색</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이름으로 검색할 수 있는 search바</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∎파일</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저장된 영상 파일 녹화본 재생</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49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비고</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∎연결되는 기능</a:t>
                      </a:r>
                      <a:endParaRPr sz="1400" u="none" strike="noStrike" cap="none"/>
                    </a:p>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 실시간 스트리밍</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682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요구사항 명</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과거 영상 정보</a:t>
                      </a:r>
                      <a:endParaRPr sz="1400" u="none" strike="noStrike" cap="none"/>
                    </a:p>
                  </a:txBody>
                  <a:tcPr marL="63375" marR="63375" marT="17525" marB="175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02" name="Google Shape;502;p25"/>
          <p:cNvSpPr txBox="1"/>
          <p:nvPr/>
        </p:nvSpPr>
        <p:spPr>
          <a:xfrm>
            <a:off x="1237585" y="5663918"/>
            <a:ext cx="2253990"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16] 화면 설계서_지난 영상 파일</a:t>
            </a:r>
            <a:endParaRPr/>
          </a:p>
        </p:txBody>
      </p:sp>
      <p:pic>
        <p:nvPicPr>
          <p:cNvPr id="503" name="Google Shape;503;p25"/>
          <p:cNvPicPr preferRelativeResize="0"/>
          <p:nvPr/>
        </p:nvPicPr>
        <p:blipFill rotWithShape="1">
          <a:blip r:embed="rId5">
            <a:alphaModFix/>
          </a:blip>
          <a:srcRect/>
          <a:stretch/>
        </p:blipFill>
        <p:spPr>
          <a:xfrm>
            <a:off x="633808" y="2688110"/>
            <a:ext cx="3461544" cy="19415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33" name="Google Shape;533;p26"/>
          <p:cNvSpPr txBox="1"/>
          <p:nvPr/>
        </p:nvSpPr>
        <p:spPr>
          <a:xfrm>
            <a:off x="198437" y="1181100"/>
            <a:ext cx="8785225" cy="17145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Malgun Gothic"/>
              <a:ea typeface="Malgun Gothic"/>
              <a:cs typeface="Malgun Gothic"/>
              <a:sym typeface="Malgun Gothic"/>
            </a:endParaRPr>
          </a:p>
        </p:txBody>
      </p:sp>
      <p:grpSp>
        <p:nvGrpSpPr>
          <p:cNvPr id="508" name="Google Shape;508;p26"/>
          <p:cNvGrpSpPr/>
          <p:nvPr/>
        </p:nvGrpSpPr>
        <p:grpSpPr>
          <a:xfrm>
            <a:off x="696736" y="3148959"/>
            <a:ext cx="7841011" cy="3014995"/>
            <a:chOff x="356393" y="2953999"/>
            <a:chExt cx="8623056" cy="3234787"/>
          </a:xfrm>
        </p:grpSpPr>
        <p:grpSp>
          <p:nvGrpSpPr>
            <p:cNvPr id="509" name="Google Shape;509;p26"/>
            <p:cNvGrpSpPr/>
            <p:nvPr/>
          </p:nvGrpSpPr>
          <p:grpSpPr>
            <a:xfrm>
              <a:off x="356393" y="2953999"/>
              <a:ext cx="8623056" cy="3234787"/>
              <a:chOff x="421480" y="3241337"/>
              <a:chExt cx="8623057" cy="3234786"/>
            </a:xfrm>
          </p:grpSpPr>
          <p:pic>
            <p:nvPicPr>
              <p:cNvPr id="510" name="Google Shape;510;p26"/>
              <p:cNvPicPr preferRelativeResize="0"/>
              <p:nvPr/>
            </p:nvPicPr>
            <p:blipFill rotWithShape="1">
              <a:blip r:embed="rId3">
                <a:alphaModFix/>
              </a:blip>
              <a:srcRect t="7992" b="7991"/>
              <a:stretch/>
            </p:blipFill>
            <p:spPr>
              <a:xfrm>
                <a:off x="421480" y="3378911"/>
                <a:ext cx="8482013" cy="3097212"/>
              </a:xfrm>
              <a:prstGeom prst="rect">
                <a:avLst/>
              </a:prstGeom>
              <a:noFill/>
              <a:ln>
                <a:noFill/>
              </a:ln>
            </p:spPr>
          </p:pic>
          <p:sp>
            <p:nvSpPr>
              <p:cNvPr id="511" name="Google Shape;511;p26"/>
              <p:cNvSpPr txBox="1"/>
              <p:nvPr/>
            </p:nvSpPr>
            <p:spPr>
              <a:xfrm>
                <a:off x="1209675" y="3327040"/>
                <a:ext cx="1368425" cy="308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Malgun Gothic"/>
                  <a:buNone/>
                </a:pPr>
                <a:r>
                  <a:rPr lang="en-US" sz="1200" b="1" i="0" u="none" strike="noStrike" cap="none">
                    <a:solidFill>
                      <a:schemeClr val="dk1"/>
                    </a:solidFill>
                    <a:latin typeface="Malgun Gothic"/>
                    <a:ea typeface="Malgun Gothic"/>
                    <a:cs typeface="Malgun Gothic"/>
                    <a:sym typeface="Malgun Gothic"/>
                  </a:rPr>
                  <a:t>[웹 user 정보]</a:t>
                </a:r>
                <a:endParaRPr sz="1400" b="0" i="0" u="none" strike="noStrike" cap="none">
                  <a:solidFill>
                    <a:srgbClr val="000000"/>
                  </a:solidFill>
                  <a:latin typeface="Arial"/>
                  <a:ea typeface="Arial"/>
                  <a:cs typeface="Arial"/>
                  <a:sym typeface="Arial"/>
                </a:endParaRPr>
              </a:p>
            </p:txBody>
          </p:sp>
          <p:sp>
            <p:nvSpPr>
              <p:cNvPr id="512" name="Google Shape;512;p26"/>
              <p:cNvSpPr txBox="1"/>
              <p:nvPr/>
            </p:nvSpPr>
            <p:spPr>
              <a:xfrm>
                <a:off x="4886451" y="4595809"/>
                <a:ext cx="2016125" cy="308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Malgun Gothic"/>
                  <a:buNone/>
                </a:pPr>
                <a:r>
                  <a:rPr lang="en-US" sz="1200" b="1" i="0" u="none" strike="noStrike" cap="none">
                    <a:solidFill>
                      <a:schemeClr val="dk1"/>
                    </a:solidFill>
                    <a:latin typeface="Malgun Gothic"/>
                    <a:ea typeface="Malgun Gothic"/>
                    <a:cs typeface="Malgun Gothic"/>
                    <a:sym typeface="Malgun Gothic"/>
                  </a:rPr>
                  <a:t>[모체로봇 상태 정보]</a:t>
                </a:r>
                <a:endParaRPr sz="1400" b="0" i="0" u="none" strike="noStrike" cap="none">
                  <a:solidFill>
                    <a:srgbClr val="000000"/>
                  </a:solidFill>
                  <a:latin typeface="Arial"/>
                  <a:ea typeface="Arial"/>
                  <a:cs typeface="Arial"/>
                  <a:sym typeface="Arial"/>
                </a:endParaRPr>
              </a:p>
            </p:txBody>
          </p:sp>
          <p:sp>
            <p:nvSpPr>
              <p:cNvPr id="513" name="Google Shape;513;p26"/>
              <p:cNvSpPr txBox="1"/>
              <p:nvPr/>
            </p:nvSpPr>
            <p:spPr>
              <a:xfrm>
                <a:off x="6830681" y="4104708"/>
                <a:ext cx="2213856"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Malgun Gothic"/>
                  <a:buNone/>
                </a:pPr>
                <a:r>
                  <a:rPr lang="en-US" sz="1200" b="1" i="0" u="none" strike="noStrike" cap="none">
                    <a:solidFill>
                      <a:schemeClr val="dk1"/>
                    </a:solidFill>
                    <a:latin typeface="Malgun Gothic"/>
                    <a:ea typeface="Malgun Gothic"/>
                    <a:cs typeface="Malgun Gothic"/>
                    <a:sym typeface="Malgun Gothic"/>
                  </a:rPr>
                  <a:t>[모체로봇 센서데이터]</a:t>
                </a:r>
                <a:endParaRPr sz="1400" b="0" i="0" u="none" strike="noStrike" cap="none">
                  <a:solidFill>
                    <a:srgbClr val="000000"/>
                  </a:solidFill>
                  <a:latin typeface="Arial"/>
                  <a:ea typeface="Arial"/>
                  <a:cs typeface="Arial"/>
                  <a:sym typeface="Arial"/>
                </a:endParaRPr>
              </a:p>
            </p:txBody>
          </p:sp>
          <p:sp>
            <p:nvSpPr>
              <p:cNvPr id="514" name="Google Shape;514;p26"/>
              <p:cNvSpPr txBox="1"/>
              <p:nvPr/>
            </p:nvSpPr>
            <p:spPr>
              <a:xfrm>
                <a:off x="2906231" y="3260303"/>
                <a:ext cx="2016125" cy="308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Malgun Gothic"/>
                  <a:buNone/>
                </a:pPr>
                <a:r>
                  <a:rPr lang="en-US" sz="1200" b="1" i="0" u="none" strike="noStrike" cap="none">
                    <a:solidFill>
                      <a:schemeClr val="dk1"/>
                    </a:solidFill>
                    <a:latin typeface="Malgun Gothic"/>
                    <a:ea typeface="Malgun Gothic"/>
                    <a:cs typeface="Malgun Gothic"/>
                    <a:sym typeface="Malgun Gothic"/>
                  </a:rPr>
                  <a:t>[소형로봇 센서데이터]</a:t>
                </a:r>
                <a:endParaRPr sz="1400" b="0" i="0" u="none" strike="noStrike" cap="none">
                  <a:solidFill>
                    <a:srgbClr val="000000"/>
                  </a:solidFill>
                  <a:latin typeface="Arial"/>
                  <a:ea typeface="Arial"/>
                  <a:cs typeface="Arial"/>
                  <a:sym typeface="Arial"/>
                </a:endParaRPr>
              </a:p>
            </p:txBody>
          </p:sp>
          <p:sp>
            <p:nvSpPr>
              <p:cNvPr id="515" name="Google Shape;515;p26"/>
              <p:cNvSpPr txBox="1"/>
              <p:nvPr/>
            </p:nvSpPr>
            <p:spPr>
              <a:xfrm>
                <a:off x="821823" y="5011167"/>
                <a:ext cx="1912936" cy="308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Malgun Gothic"/>
                  <a:buNone/>
                </a:pPr>
                <a:r>
                  <a:rPr lang="en-US" sz="1200" b="1" i="0" u="none" strike="noStrike" cap="none">
                    <a:solidFill>
                      <a:schemeClr val="dk1"/>
                    </a:solidFill>
                    <a:latin typeface="Malgun Gothic"/>
                    <a:ea typeface="Malgun Gothic"/>
                    <a:cs typeface="Malgun Gothic"/>
                    <a:sym typeface="Malgun Gothic"/>
                  </a:rPr>
                  <a:t>[소형로봇 영상 정보]</a:t>
                </a:r>
                <a:endParaRPr sz="1400" b="0" i="0" u="none" strike="noStrike" cap="none">
                  <a:solidFill>
                    <a:srgbClr val="000000"/>
                  </a:solidFill>
                  <a:latin typeface="Arial"/>
                  <a:ea typeface="Arial"/>
                  <a:cs typeface="Arial"/>
                  <a:sym typeface="Arial"/>
                </a:endParaRPr>
              </a:p>
            </p:txBody>
          </p:sp>
          <p:sp>
            <p:nvSpPr>
              <p:cNvPr id="516" name="Google Shape;516;p26"/>
              <p:cNvSpPr txBox="1"/>
              <p:nvPr/>
            </p:nvSpPr>
            <p:spPr>
              <a:xfrm>
                <a:off x="5005325" y="3241337"/>
                <a:ext cx="1912936" cy="308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Malgun Gothic"/>
                  <a:buNone/>
                </a:pPr>
                <a:r>
                  <a:rPr lang="en-US" sz="1200" b="1" i="0" u="none" strike="noStrike" cap="none">
                    <a:solidFill>
                      <a:schemeClr val="dk1"/>
                    </a:solidFill>
                    <a:latin typeface="Malgun Gothic"/>
                    <a:ea typeface="Malgun Gothic"/>
                    <a:cs typeface="Malgun Gothic"/>
                    <a:sym typeface="Malgun Gothic"/>
                  </a:rPr>
                  <a:t>[모체로봇 영상 정보]</a:t>
                </a:r>
                <a:endParaRPr sz="1400" b="0" i="0" u="none" strike="noStrike" cap="none">
                  <a:solidFill>
                    <a:srgbClr val="000000"/>
                  </a:solidFill>
                  <a:latin typeface="Arial"/>
                  <a:ea typeface="Arial"/>
                  <a:cs typeface="Arial"/>
                  <a:sym typeface="Arial"/>
                </a:endParaRPr>
              </a:p>
            </p:txBody>
          </p:sp>
          <p:sp>
            <p:nvSpPr>
              <p:cNvPr id="517" name="Google Shape;517;p26"/>
              <p:cNvSpPr txBox="1"/>
              <p:nvPr/>
            </p:nvSpPr>
            <p:spPr>
              <a:xfrm>
                <a:off x="4541173" y="5708493"/>
                <a:ext cx="284162"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Malgun Gothic"/>
                  <a:buNone/>
                </a:pPr>
                <a:r>
                  <a:rPr lang="en-US" sz="1400" b="0" i="0" u="none" strike="noStrike" cap="none">
                    <a:solidFill>
                      <a:srgbClr val="FF0000"/>
                    </a:solidFill>
                    <a:latin typeface="Malgun Gothic"/>
                    <a:ea typeface="Malgun Gothic"/>
                    <a:cs typeface="Malgun Gothic"/>
                    <a:sym typeface="Malgun Gothic"/>
                  </a:rPr>
                  <a:t>1</a:t>
                </a:r>
                <a:endParaRPr sz="1400" b="0" i="0" u="none" strike="noStrike" cap="none">
                  <a:solidFill>
                    <a:srgbClr val="000000"/>
                  </a:solidFill>
                  <a:latin typeface="Arial"/>
                  <a:ea typeface="Arial"/>
                  <a:cs typeface="Arial"/>
                  <a:sym typeface="Arial"/>
                </a:endParaRPr>
              </a:p>
            </p:txBody>
          </p:sp>
          <p:sp>
            <p:nvSpPr>
              <p:cNvPr id="518" name="Google Shape;518;p26"/>
              <p:cNvSpPr txBox="1"/>
              <p:nvPr/>
            </p:nvSpPr>
            <p:spPr>
              <a:xfrm>
                <a:off x="6667649" y="4538431"/>
                <a:ext cx="284162"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Malgun Gothic"/>
                  <a:buNone/>
                </a:pPr>
                <a:r>
                  <a:rPr lang="en-US" sz="1400" b="0" i="0" u="none" strike="noStrike" cap="none">
                    <a:solidFill>
                      <a:srgbClr val="FF0000"/>
                    </a:solidFill>
                    <a:latin typeface="Malgun Gothic"/>
                    <a:ea typeface="Malgun Gothic"/>
                    <a:cs typeface="Malgun Gothic"/>
                    <a:sym typeface="Malgun Gothic"/>
                  </a:rPr>
                  <a:t>2</a:t>
                </a:r>
                <a:endParaRPr sz="1400" b="0" i="0" u="none" strike="noStrike" cap="none">
                  <a:solidFill>
                    <a:srgbClr val="000000"/>
                  </a:solidFill>
                  <a:latin typeface="Arial"/>
                  <a:ea typeface="Arial"/>
                  <a:cs typeface="Arial"/>
                  <a:sym typeface="Arial"/>
                </a:endParaRPr>
              </a:p>
            </p:txBody>
          </p:sp>
          <p:sp>
            <p:nvSpPr>
              <p:cNvPr id="519" name="Google Shape;519;p26"/>
              <p:cNvSpPr txBox="1"/>
              <p:nvPr/>
            </p:nvSpPr>
            <p:spPr>
              <a:xfrm>
                <a:off x="4617129" y="3797188"/>
                <a:ext cx="284162"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Malgun Gothic"/>
                  <a:buNone/>
                </a:pPr>
                <a:r>
                  <a:rPr lang="en-US" sz="1400" b="0" i="0" u="none" strike="noStrike" cap="none">
                    <a:solidFill>
                      <a:srgbClr val="FF0000"/>
                    </a:solidFill>
                    <a:latin typeface="Malgun Gothic"/>
                    <a:ea typeface="Malgun Gothic"/>
                    <a:cs typeface="Malgun Gothic"/>
                    <a:sym typeface="Malgun Gothic"/>
                  </a:rPr>
                  <a:t>3</a:t>
                </a:r>
                <a:endParaRPr sz="1400" b="0" i="0" u="none" strike="noStrike" cap="none">
                  <a:solidFill>
                    <a:srgbClr val="000000"/>
                  </a:solidFill>
                  <a:latin typeface="Arial"/>
                  <a:ea typeface="Arial"/>
                  <a:cs typeface="Arial"/>
                  <a:sym typeface="Arial"/>
                </a:endParaRPr>
              </a:p>
            </p:txBody>
          </p:sp>
        </p:grpSp>
        <p:sp>
          <p:nvSpPr>
            <p:cNvPr id="520" name="Google Shape;520;p26"/>
            <p:cNvSpPr txBox="1"/>
            <p:nvPr/>
          </p:nvSpPr>
          <p:spPr>
            <a:xfrm>
              <a:off x="2669672" y="4433636"/>
              <a:ext cx="1839332"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Malgun Gothic"/>
                <a:buNone/>
              </a:pPr>
              <a:r>
                <a:rPr lang="en-US" sz="1200" b="1" i="0" u="none" strike="noStrike" cap="none">
                  <a:solidFill>
                    <a:schemeClr val="dk1"/>
                  </a:solidFill>
                  <a:latin typeface="Malgun Gothic"/>
                  <a:ea typeface="Malgun Gothic"/>
                  <a:cs typeface="Malgun Gothic"/>
                  <a:sym typeface="Malgun Gothic"/>
                </a:rPr>
                <a:t>[소형로봇 상태 정보]</a:t>
              </a:r>
              <a:endParaRPr sz="1400" b="0" i="0" u="none" strike="noStrike" cap="none">
                <a:solidFill>
                  <a:srgbClr val="000000"/>
                </a:solidFill>
                <a:latin typeface="Arial"/>
                <a:ea typeface="Arial"/>
                <a:cs typeface="Arial"/>
                <a:sym typeface="Arial"/>
              </a:endParaRPr>
            </a:p>
          </p:txBody>
        </p:sp>
      </p:grpSp>
      <p:sp>
        <p:nvSpPr>
          <p:cNvPr id="521" name="Google Shape;521;p26"/>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522" name="Google Shape;522;p26"/>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523" name="Google Shape;523;p26"/>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524" name="Google Shape;524;p26"/>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엔티티관계도 - ERD</a:t>
            </a:r>
            <a:endParaRPr sz="1400" b="0" i="0" u="none" strike="noStrike" cap="none">
              <a:solidFill>
                <a:srgbClr val="000000"/>
              </a:solidFill>
              <a:latin typeface="Arial"/>
              <a:ea typeface="Arial"/>
              <a:cs typeface="Arial"/>
              <a:sym typeface="Arial"/>
            </a:endParaRPr>
          </a:p>
        </p:txBody>
      </p:sp>
      <p:pic>
        <p:nvPicPr>
          <p:cNvPr id="525" name="Google Shape;525;p26"/>
          <p:cNvPicPr preferRelativeResize="0"/>
          <p:nvPr/>
        </p:nvPicPr>
        <p:blipFill rotWithShape="1">
          <a:blip r:embed="rId4">
            <a:alphaModFix/>
          </a:blip>
          <a:srcRect/>
          <a:stretch/>
        </p:blipFill>
        <p:spPr>
          <a:xfrm>
            <a:off x="8675687" y="476250"/>
            <a:ext cx="455612" cy="158750"/>
          </a:xfrm>
          <a:prstGeom prst="rect">
            <a:avLst/>
          </a:prstGeom>
          <a:noFill/>
          <a:ln>
            <a:noFill/>
          </a:ln>
        </p:spPr>
      </p:pic>
      <p:sp>
        <p:nvSpPr>
          <p:cNvPr id="526" name="Google Shape;526;p26"/>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527" name="Google Shape;527;p2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528" name="Google Shape;528;p26"/>
          <p:cNvSpPr txBox="1"/>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529" name="Google Shape;529;p26"/>
          <p:cNvPicPr preferRelativeResize="0"/>
          <p:nvPr/>
        </p:nvPicPr>
        <p:blipFill rotWithShape="1">
          <a:blip r:embed="rId5">
            <a:alphaModFix/>
          </a:blip>
          <a:srcRect/>
          <a:stretch/>
        </p:blipFill>
        <p:spPr>
          <a:xfrm>
            <a:off x="8115300" y="125412"/>
            <a:ext cx="868362" cy="279400"/>
          </a:xfrm>
          <a:prstGeom prst="rect">
            <a:avLst/>
          </a:prstGeom>
          <a:noFill/>
          <a:ln>
            <a:noFill/>
          </a:ln>
        </p:spPr>
      </p:pic>
      <p:sp>
        <p:nvSpPr>
          <p:cNvPr id="530" name="Google Shape;530;p26"/>
          <p:cNvSpPr txBox="1"/>
          <p:nvPr/>
        </p:nvSpPr>
        <p:spPr>
          <a:xfrm>
            <a:off x="2490787" y="673100"/>
            <a:ext cx="4127500"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800"/>
              <a:buFont typeface="Malgun Gothic"/>
              <a:buNone/>
            </a:pPr>
            <a:r>
              <a:rPr lang="en-US" sz="1800" b="1" i="0" u="none" strike="noStrike" cap="none">
                <a:solidFill>
                  <a:schemeClr val="dk1"/>
                </a:solidFill>
                <a:latin typeface="Malgun Gothic"/>
                <a:ea typeface="Malgun Gothic"/>
                <a:cs typeface="Malgun Gothic"/>
                <a:sym typeface="Malgun Gothic"/>
              </a:rPr>
              <a:t>[Back-end ERD 관계도] </a:t>
            </a:r>
            <a:endParaRPr sz="1400" b="0" i="0" u="none" strike="noStrike" cap="none">
              <a:solidFill>
                <a:srgbClr val="000000"/>
              </a:solidFill>
              <a:latin typeface="Arial"/>
              <a:ea typeface="Arial"/>
              <a:cs typeface="Arial"/>
              <a:sym typeface="Arial"/>
            </a:endParaRPr>
          </a:p>
        </p:txBody>
      </p:sp>
      <p:sp>
        <p:nvSpPr>
          <p:cNvPr id="531" name="Google Shape;531;p26"/>
          <p:cNvSpPr txBox="1"/>
          <p:nvPr/>
        </p:nvSpPr>
        <p:spPr>
          <a:xfrm>
            <a:off x="206375" y="1252537"/>
            <a:ext cx="8785225"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400"/>
              <a:buFont typeface="Malgun Gothic"/>
              <a:buNone/>
            </a:pPr>
            <a:r>
              <a:rPr lang="en-US" sz="1400" b="0" i="0" u="none" strike="noStrike" cap="none" dirty="0" err="1">
                <a:solidFill>
                  <a:schemeClr val="dk1"/>
                </a:solidFill>
                <a:latin typeface="Malgun Gothic"/>
                <a:ea typeface="Malgun Gothic"/>
                <a:cs typeface="Malgun Gothic"/>
                <a:sym typeface="Malgun Gothic"/>
              </a:rPr>
              <a:t>관제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서버에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로그인</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가능한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계정</a:t>
            </a:r>
            <a:r>
              <a:rPr lang="en-US" sz="1400" b="0" i="0" u="none" strike="noStrike" cap="none" dirty="0">
                <a:solidFill>
                  <a:schemeClr val="dk1"/>
                </a:solidFill>
                <a:latin typeface="Malgun Gothic"/>
                <a:ea typeface="Malgun Gothic"/>
                <a:cs typeface="Malgun Gothic"/>
                <a:sym typeface="Malgun Gothic"/>
              </a:rPr>
              <a:t> 및 </a:t>
            </a:r>
            <a:r>
              <a:rPr lang="en-US" sz="1400" b="0" i="0" u="none" strike="noStrike" cap="none" dirty="0" err="1">
                <a:solidFill>
                  <a:schemeClr val="dk1"/>
                </a:solidFill>
                <a:latin typeface="Malgun Gothic"/>
                <a:ea typeface="Malgun Gothic"/>
                <a:cs typeface="Malgun Gothic"/>
                <a:sym typeface="Malgun Gothic"/>
              </a:rPr>
              <a:t>로봇</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정보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로봇이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수집한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데이터</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탐사</a:t>
            </a:r>
            <a:r>
              <a:rPr lang="en-US" sz="1400" b="0" i="0" u="none" strike="noStrike" cap="none" dirty="0">
                <a:solidFill>
                  <a:schemeClr val="dk1"/>
                </a:solidFill>
                <a:latin typeface="Malgun Gothic"/>
                <a:ea typeface="Malgun Gothic"/>
                <a:cs typeface="Malgun Gothic"/>
                <a:sym typeface="Malgun Gothic"/>
              </a:rPr>
              <a:t> 후 </a:t>
            </a:r>
            <a:r>
              <a:rPr lang="en-US" sz="1400" b="0" i="0" u="none" strike="noStrike" cap="none" dirty="0" err="1">
                <a:solidFill>
                  <a:schemeClr val="dk1"/>
                </a:solidFill>
                <a:latin typeface="Malgun Gothic"/>
                <a:ea typeface="Malgun Gothic"/>
                <a:cs typeface="Malgun Gothic"/>
                <a:sym typeface="Malgun Gothic"/>
              </a:rPr>
              <a:t>저장된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로봇</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영상</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데이터를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DB에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보관</a:t>
            </a:r>
            <a:r>
              <a:rPr lang="en-US" sz="1400" b="0" i="0" u="none" strike="noStrike" cap="none" dirty="0">
                <a:solidFill>
                  <a:schemeClr val="dk1"/>
                </a:solidFill>
                <a:latin typeface="Malgun Gothic"/>
                <a:ea typeface="Malgun Gothic"/>
                <a:cs typeface="Malgun Gothic"/>
                <a:sym typeface="Malgun Gothic"/>
              </a:rPr>
              <a:t> ( </a:t>
            </a:r>
            <a:r>
              <a:rPr lang="en-US" sz="1400" b="0" i="0" u="none" strike="noStrike" cap="none" dirty="0" err="1">
                <a:solidFill>
                  <a:schemeClr val="dk1"/>
                </a:solidFill>
                <a:latin typeface="Malgun Gothic"/>
                <a:ea typeface="Malgun Gothic"/>
                <a:cs typeface="Malgun Gothic"/>
                <a:sym typeface="Malgun Gothic"/>
              </a:rPr>
              <a:t>굵은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글씨는</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테이블</a:t>
            </a:r>
            <a:r>
              <a:rPr lang="en-US" sz="1400" b="0" i="0" u="none" strike="noStrike" cap="none" dirty="0">
                <a:solidFill>
                  <a:schemeClr val="dk1"/>
                </a:solidFill>
                <a:latin typeface="Malgun Gothic"/>
                <a:ea typeface="Malgun Gothic"/>
                <a:cs typeface="Malgun Gothic"/>
                <a:sym typeface="Malgun Gothic"/>
              </a:rPr>
              <a:t> 내 primary </a:t>
            </a:r>
            <a:r>
              <a:rPr lang="en-US" sz="1400" b="0" i="0" u="none" strike="noStrike" cap="none" dirty="0" err="1">
                <a:solidFill>
                  <a:schemeClr val="dk1"/>
                </a:solidFill>
                <a:latin typeface="Malgun Gothic"/>
                <a:ea typeface="Malgun Gothic"/>
                <a:cs typeface="Malgun Gothic"/>
                <a:sym typeface="Malgun Gothic"/>
              </a:rPr>
              <a:t>key이며</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다음은</a:t>
            </a:r>
            <a:r>
              <a:rPr lang="en-US" sz="1400" b="0" i="0" u="none" strike="noStrike" cap="none" dirty="0">
                <a:solidFill>
                  <a:schemeClr val="dk1"/>
                </a:solidFill>
                <a:latin typeface="Malgun Gothic"/>
                <a:ea typeface="Malgun Gothic"/>
                <a:cs typeface="Malgun Gothic"/>
                <a:sym typeface="Malgun Gothic"/>
              </a:rPr>
              <a:t> foreign </a:t>
            </a:r>
            <a:r>
              <a:rPr lang="en-US" sz="1400" b="0" i="0" u="none" strike="noStrike" cap="none" dirty="0" err="1">
                <a:solidFill>
                  <a:schemeClr val="dk1"/>
                </a:solidFill>
                <a:latin typeface="Malgun Gothic"/>
                <a:ea typeface="Malgun Gothic"/>
                <a:cs typeface="Malgun Gothic"/>
                <a:sym typeface="Malgun Gothic"/>
              </a:rPr>
              <a:t>key임</a:t>
            </a:r>
            <a:r>
              <a:rPr lang="en-US" sz="1400" b="0" i="0" u="none" strike="noStrike" cap="none" dirty="0">
                <a:solidFill>
                  <a:schemeClr val="dk1"/>
                </a:solidFill>
                <a:latin typeface="Malgun Gothic"/>
                <a:ea typeface="Malgun Gothic"/>
                <a:cs typeface="Malgun Gothic"/>
                <a:sym typeface="Malgun Gothic"/>
              </a:rPr>
              <a:t>. )</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400"/>
              <a:buFont typeface="Malgun Gothic"/>
              <a:buNone/>
            </a:pPr>
            <a:r>
              <a:rPr lang="en-US" sz="1400" b="0" i="0" u="none" strike="noStrike" cap="none" dirty="0">
                <a:solidFill>
                  <a:schemeClr val="dk1"/>
                </a:solidFill>
                <a:latin typeface="Malgun Gothic"/>
                <a:ea typeface="Malgun Gothic"/>
                <a:cs typeface="Malgun Gothic"/>
                <a:sym typeface="Malgun Gothic"/>
              </a:rPr>
              <a:t> </a:t>
            </a:r>
            <a:endParaRPr sz="1400" b="0" i="0" u="none" strike="noStrike" cap="none" dirty="0">
              <a:solidFill>
                <a:schemeClr val="dk1"/>
              </a:solidFill>
              <a:latin typeface="Malgun Gothic"/>
              <a:ea typeface="Malgun Gothic"/>
              <a:cs typeface="Malgun Gothic"/>
              <a:sym typeface="Malgun Gothic"/>
            </a:endParaRPr>
          </a:p>
          <a:p>
            <a:pPr marL="0" marR="0" lvl="0" indent="0" algn="just" rtl="0">
              <a:lnSpc>
                <a:spcPct val="100000"/>
              </a:lnSpc>
              <a:spcBef>
                <a:spcPts val="0"/>
              </a:spcBef>
              <a:spcAft>
                <a:spcPts val="0"/>
              </a:spcAft>
              <a:buClr>
                <a:schemeClr val="dk1"/>
              </a:buClr>
              <a:buSzPts val="1400"/>
              <a:buFont typeface="Malgun Gothic"/>
              <a:buAutoNum type="arabicPeriod"/>
            </a:pPr>
            <a:r>
              <a:rPr lang="en-US" sz="1400" b="0" i="0" u="none" strike="noStrike" cap="none" dirty="0" err="1">
                <a:solidFill>
                  <a:schemeClr val="dk1"/>
                </a:solidFill>
                <a:latin typeface="Malgun Gothic"/>
                <a:ea typeface="Malgun Gothic"/>
                <a:cs typeface="Malgun Gothic"/>
                <a:sym typeface="Malgun Gothic"/>
              </a:rPr>
              <a:t>소형</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로봇</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탐사</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시작</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시간</a:t>
            </a:r>
            <a:r>
              <a:rPr lang="en-US" sz="1400" b="0" i="0" u="none" strike="noStrike" cap="none" dirty="0">
                <a:solidFill>
                  <a:schemeClr val="dk1"/>
                </a:solidFill>
                <a:latin typeface="Malgun Gothic"/>
                <a:ea typeface="Malgun Gothic"/>
                <a:cs typeface="Malgun Gothic"/>
                <a:sym typeface="Malgun Gothic"/>
              </a:rPr>
              <a:t>(</a:t>
            </a:r>
            <a:r>
              <a:rPr lang="en-US" sz="1400" b="0" i="0" u="none" strike="noStrike" cap="none" dirty="0" err="1">
                <a:solidFill>
                  <a:schemeClr val="dk1"/>
                </a:solidFill>
                <a:latin typeface="Malgun Gothic"/>
                <a:ea typeface="Malgun Gothic"/>
                <a:cs typeface="Malgun Gothic"/>
                <a:sym typeface="Malgun Gothic"/>
              </a:rPr>
              <a:t>s_startTime</a:t>
            </a:r>
            <a:r>
              <a:rPr lang="en-US" sz="1400" b="0" i="0" u="none" strike="noStrike" cap="none" dirty="0">
                <a:solidFill>
                  <a:schemeClr val="dk1"/>
                </a:solidFill>
                <a:latin typeface="Malgun Gothic"/>
                <a:ea typeface="Malgun Gothic"/>
                <a:cs typeface="Malgun Gothic"/>
                <a:sym typeface="Malgun Gothic"/>
              </a:rPr>
              <a:t>)은 </a:t>
            </a:r>
            <a:r>
              <a:rPr lang="en-US" sz="1400" b="0" i="0" u="none" strike="noStrike" cap="none" dirty="0" err="1">
                <a:solidFill>
                  <a:schemeClr val="dk1"/>
                </a:solidFill>
                <a:latin typeface="Malgun Gothic"/>
                <a:ea typeface="Malgun Gothic"/>
                <a:cs typeface="Malgun Gothic"/>
                <a:sym typeface="Malgun Gothic"/>
              </a:rPr>
              <a:t>컨테이너</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개폐시간</a:t>
            </a:r>
            <a:r>
              <a:rPr lang="en-US" sz="1400" b="0" i="0" u="none" strike="noStrike" cap="none" dirty="0">
                <a:solidFill>
                  <a:schemeClr val="dk1"/>
                </a:solidFill>
                <a:latin typeface="Malgun Gothic"/>
                <a:ea typeface="Malgun Gothic"/>
                <a:cs typeface="Malgun Gothic"/>
                <a:sym typeface="Malgun Gothic"/>
              </a:rPr>
              <a:t>(</a:t>
            </a:r>
            <a:r>
              <a:rPr lang="en-US" sz="1400" b="0" i="0" u="none" strike="noStrike" cap="none" dirty="0" err="1">
                <a:solidFill>
                  <a:schemeClr val="dk1"/>
                </a:solidFill>
                <a:latin typeface="Malgun Gothic"/>
                <a:ea typeface="Malgun Gothic"/>
                <a:cs typeface="Malgun Gothic"/>
                <a:sym typeface="Malgun Gothic"/>
              </a:rPr>
              <a:t>container_time</a:t>
            </a:r>
            <a:r>
              <a:rPr lang="en-US" sz="1400" b="0" i="0" u="none" strike="noStrike" cap="none" dirty="0">
                <a:solidFill>
                  <a:schemeClr val="dk1"/>
                </a:solidFill>
                <a:latin typeface="Malgun Gothic"/>
                <a:ea typeface="Malgun Gothic"/>
                <a:cs typeface="Malgun Gothic"/>
                <a:sym typeface="Malgun Gothic"/>
              </a:rPr>
              <a:t>)을 </a:t>
            </a:r>
            <a:r>
              <a:rPr lang="ko-KR" altLang="en-US" sz="1400" b="0" i="0" u="none" strike="noStrike" cap="none" dirty="0">
                <a:solidFill>
                  <a:schemeClr val="dk1"/>
                </a:solidFill>
                <a:latin typeface="Malgun Gothic"/>
                <a:ea typeface="Malgun Gothic"/>
                <a:cs typeface="Malgun Gothic"/>
                <a:sym typeface="Malgun Gothic"/>
              </a:rPr>
              <a:t>참조함</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400"/>
              <a:buFont typeface="Malgun Gothic"/>
              <a:buAutoNum type="arabicPeriod"/>
            </a:pPr>
            <a:r>
              <a:rPr lang="en-US" sz="1400" b="0" i="0" u="none" strike="noStrike" cap="none" dirty="0" err="1">
                <a:solidFill>
                  <a:schemeClr val="dk1"/>
                </a:solidFill>
                <a:latin typeface="Malgun Gothic"/>
                <a:ea typeface="Malgun Gothic"/>
                <a:cs typeface="Malgun Gothic"/>
                <a:sym typeface="Malgun Gothic"/>
              </a:rPr>
              <a:t>모체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로봇</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센서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데이터</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순번</a:t>
            </a:r>
            <a:r>
              <a:rPr lang="en-US" sz="1400" b="0" i="0" u="none" strike="noStrike" cap="none" dirty="0">
                <a:solidFill>
                  <a:schemeClr val="dk1"/>
                </a:solidFill>
                <a:latin typeface="Malgun Gothic"/>
                <a:ea typeface="Malgun Gothic"/>
                <a:cs typeface="Malgun Gothic"/>
                <a:sym typeface="Malgun Gothic"/>
              </a:rPr>
              <a:t>(</a:t>
            </a:r>
            <a:r>
              <a:rPr lang="en-US" sz="1400" b="0" i="0" u="none" strike="noStrike" cap="none" dirty="0" err="1">
                <a:solidFill>
                  <a:schemeClr val="dk1"/>
                </a:solidFill>
                <a:latin typeface="Malgun Gothic"/>
                <a:ea typeface="Malgun Gothic"/>
                <a:cs typeface="Malgun Gothic"/>
                <a:sym typeface="Malgun Gothic"/>
              </a:rPr>
              <a:t>mRobot_info_id</a:t>
            </a:r>
            <a:r>
              <a:rPr lang="en-US" sz="1400" b="0" i="0" u="none" strike="noStrike" cap="none" dirty="0">
                <a:solidFill>
                  <a:schemeClr val="dk1"/>
                </a:solidFill>
                <a:latin typeface="Malgun Gothic"/>
                <a:ea typeface="Malgun Gothic"/>
                <a:cs typeface="Malgun Gothic"/>
                <a:sym typeface="Malgun Gothic"/>
              </a:rPr>
              <a:t>)은 </a:t>
            </a:r>
            <a:r>
              <a:rPr lang="en-US" sz="1400" b="0" i="0" u="none" strike="noStrike" cap="none" dirty="0" err="1">
                <a:solidFill>
                  <a:schemeClr val="dk1"/>
                </a:solidFill>
                <a:latin typeface="Malgun Gothic"/>
                <a:ea typeface="Malgun Gothic"/>
                <a:cs typeface="Malgun Gothic"/>
                <a:sym typeface="Malgun Gothic"/>
              </a:rPr>
              <a:t>모체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로봇</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상태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정보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순번</a:t>
            </a:r>
            <a:r>
              <a:rPr lang="en-US" sz="1400" b="0" i="0" u="none" strike="noStrike" cap="none" dirty="0">
                <a:solidFill>
                  <a:schemeClr val="dk1"/>
                </a:solidFill>
                <a:latin typeface="Malgun Gothic"/>
                <a:ea typeface="Malgun Gothic"/>
                <a:cs typeface="Malgun Gothic"/>
                <a:sym typeface="Malgun Gothic"/>
              </a:rPr>
              <a:t>(</a:t>
            </a:r>
            <a:r>
              <a:rPr lang="en-US" sz="1400" b="0" i="0" u="none" strike="noStrike" cap="none" dirty="0" err="1">
                <a:solidFill>
                  <a:schemeClr val="dk1"/>
                </a:solidFill>
                <a:latin typeface="Malgun Gothic"/>
                <a:ea typeface="Malgun Gothic"/>
                <a:cs typeface="Malgun Gothic"/>
                <a:sym typeface="Malgun Gothic"/>
              </a:rPr>
              <a:t>mRobot_id</a:t>
            </a:r>
            <a:r>
              <a:rPr lang="en-US" sz="1400" b="0" i="0" u="none" strike="noStrike" cap="none" dirty="0">
                <a:solidFill>
                  <a:schemeClr val="dk1"/>
                </a:solidFill>
                <a:latin typeface="Malgun Gothic"/>
                <a:ea typeface="Malgun Gothic"/>
                <a:cs typeface="Malgun Gothic"/>
                <a:sym typeface="Malgun Gothic"/>
              </a:rPr>
              <a:t>)을 </a:t>
            </a:r>
            <a:r>
              <a:rPr lang="ko-KR" altLang="en-US" sz="1400" b="0" i="0" u="none" strike="noStrike" cap="none" dirty="0">
                <a:solidFill>
                  <a:schemeClr val="dk1"/>
                </a:solidFill>
                <a:latin typeface="Malgun Gothic"/>
                <a:ea typeface="Malgun Gothic"/>
                <a:cs typeface="Malgun Gothic"/>
                <a:sym typeface="Malgun Gothic"/>
              </a:rPr>
              <a:t>참조함</a:t>
            </a:r>
            <a:endParaRPr lang="ko-KR" altLang="en-US"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400"/>
              <a:buFont typeface="Malgun Gothic"/>
              <a:buAutoNum type="arabicPeriod"/>
            </a:pPr>
            <a:r>
              <a:rPr lang="ko-KR" altLang="en-US" sz="1400" b="0" i="0" u="none" strike="noStrike" cap="none" dirty="0">
                <a:solidFill>
                  <a:schemeClr val="dk1"/>
                </a:solidFill>
                <a:latin typeface="Malgun Gothic"/>
                <a:ea typeface="Malgun Gothic"/>
                <a:cs typeface="Malgun Gothic"/>
                <a:sym typeface="Malgun Gothic"/>
              </a:rPr>
              <a:t>소형 로봇 센서 데이터 순번</a:t>
            </a:r>
            <a:r>
              <a:rPr lang="en-US" altLang="ko-KR" sz="1400" b="0" i="0" u="none" strike="noStrike" cap="none" dirty="0">
                <a:solidFill>
                  <a:schemeClr val="dk1"/>
                </a:solidFill>
                <a:latin typeface="Malgun Gothic"/>
                <a:ea typeface="Malgun Gothic"/>
                <a:cs typeface="Malgun Gothic"/>
                <a:sym typeface="Malgun Gothic"/>
              </a:rPr>
              <a:t>(</a:t>
            </a:r>
            <a:r>
              <a:rPr lang="en-US" altLang="ko-KR" sz="1400" b="0" i="0" u="none" strike="noStrike" cap="none" dirty="0" err="1">
                <a:solidFill>
                  <a:schemeClr val="dk1"/>
                </a:solidFill>
                <a:latin typeface="Malgun Gothic"/>
                <a:ea typeface="Malgun Gothic"/>
                <a:cs typeface="Malgun Gothic"/>
                <a:sym typeface="Malgun Gothic"/>
              </a:rPr>
              <a:t>sRobot_info_id</a:t>
            </a:r>
            <a:r>
              <a:rPr lang="en-US" altLang="ko-KR" sz="1400" b="0" i="0" u="none" strike="noStrike" cap="none" dirty="0">
                <a:solidFill>
                  <a:schemeClr val="dk1"/>
                </a:solidFill>
                <a:latin typeface="Malgun Gothic"/>
                <a:ea typeface="Malgun Gothic"/>
                <a:cs typeface="Malgun Gothic"/>
                <a:sym typeface="Malgun Gothic"/>
              </a:rPr>
              <a:t>)</a:t>
            </a:r>
            <a:r>
              <a:rPr lang="ko-KR" altLang="en-US" sz="1400" b="0" i="0" u="none" strike="noStrike" cap="none" dirty="0">
                <a:solidFill>
                  <a:schemeClr val="dk1"/>
                </a:solidFill>
                <a:latin typeface="Malgun Gothic"/>
                <a:ea typeface="Malgun Gothic"/>
                <a:cs typeface="Malgun Gothic"/>
                <a:sym typeface="Malgun Gothic"/>
              </a:rPr>
              <a:t>은 소형 로봇 상태 정보 순번</a:t>
            </a:r>
            <a:r>
              <a:rPr lang="en-US" altLang="ko-KR" sz="1400" b="0" i="0" u="none" strike="noStrike" cap="none" dirty="0">
                <a:solidFill>
                  <a:schemeClr val="dk1"/>
                </a:solidFill>
                <a:latin typeface="Malgun Gothic"/>
                <a:ea typeface="Malgun Gothic"/>
                <a:cs typeface="Malgun Gothic"/>
                <a:sym typeface="Malgun Gothic"/>
              </a:rPr>
              <a:t>(</a:t>
            </a:r>
            <a:r>
              <a:rPr lang="en-US" altLang="ko-KR" sz="1400" b="0" i="0" u="none" strike="noStrike" cap="none" dirty="0" err="1">
                <a:solidFill>
                  <a:schemeClr val="dk1"/>
                </a:solidFill>
                <a:latin typeface="Malgun Gothic"/>
                <a:ea typeface="Malgun Gothic"/>
                <a:cs typeface="Malgun Gothic"/>
                <a:sym typeface="Malgun Gothic"/>
              </a:rPr>
              <a:t>sRobot_id</a:t>
            </a:r>
            <a:r>
              <a:rPr lang="en-US" altLang="ko-KR" sz="1400" b="0" i="0" u="none" strike="noStrike" cap="none" dirty="0">
                <a:solidFill>
                  <a:schemeClr val="dk1"/>
                </a:solidFill>
                <a:latin typeface="Malgun Gothic"/>
                <a:ea typeface="Malgun Gothic"/>
                <a:cs typeface="Malgun Gothic"/>
                <a:sym typeface="Malgun Gothic"/>
              </a:rPr>
              <a:t>)</a:t>
            </a:r>
            <a:r>
              <a:rPr lang="ko-KR" altLang="en-US" sz="1400" b="0" i="0" u="none" strike="noStrike" cap="none" dirty="0">
                <a:solidFill>
                  <a:schemeClr val="dk1"/>
                </a:solidFill>
                <a:latin typeface="Malgun Gothic"/>
                <a:ea typeface="Malgun Gothic"/>
                <a:cs typeface="Malgun Gothic"/>
                <a:sym typeface="Malgun Gothic"/>
              </a:rPr>
              <a:t>를 참조함</a:t>
            </a:r>
            <a:endParaRPr lang="ko-KR" altLang="en-US" sz="1400" b="0" i="0" u="none" strike="noStrike" cap="none" dirty="0">
              <a:solidFill>
                <a:srgbClr val="000000"/>
              </a:solidFill>
              <a:latin typeface="Arial"/>
              <a:ea typeface="Arial"/>
              <a:cs typeface="Arial"/>
              <a:sym typeface="Arial"/>
            </a:endParaRPr>
          </a:p>
        </p:txBody>
      </p:sp>
      <p:sp>
        <p:nvSpPr>
          <p:cNvPr id="532" name="Google Shape;532;p26"/>
          <p:cNvSpPr txBox="1"/>
          <p:nvPr/>
        </p:nvSpPr>
        <p:spPr>
          <a:xfrm>
            <a:off x="198437" y="3019425"/>
            <a:ext cx="8785225" cy="336708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534" name="Google Shape;534;p26"/>
          <p:cNvSpPr txBox="1"/>
          <p:nvPr/>
        </p:nvSpPr>
        <p:spPr>
          <a:xfrm>
            <a:off x="3914775" y="6084887"/>
            <a:ext cx="2125662" cy="230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17] 엔티티 관계도</a:t>
            </a:r>
            <a:endParaRPr sz="1400" b="0" i="0" u="none" strike="noStrike" cap="none">
              <a:solidFill>
                <a:srgbClr val="000000"/>
              </a:solidFill>
              <a:latin typeface="Arial"/>
              <a:ea typeface="Arial"/>
              <a:cs typeface="Arial"/>
              <a:sym typeface="Arial"/>
            </a:endParaRPr>
          </a:p>
        </p:txBody>
      </p:sp>
      <p:sp>
        <p:nvSpPr>
          <p:cNvPr id="535" name="Google Shape;535;p26"/>
          <p:cNvSpPr/>
          <p:nvPr/>
        </p:nvSpPr>
        <p:spPr>
          <a:xfrm>
            <a:off x="6915150" y="5735530"/>
            <a:ext cx="1494345" cy="428424"/>
          </a:xfrm>
          <a:prstGeom prst="rect">
            <a:avLst/>
          </a:prstGeom>
          <a:solidFill>
            <a:srgbClr val="FBFBF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aphicFrame>
        <p:nvGraphicFramePr>
          <p:cNvPr id="540" name="Google Shape;540;p27"/>
          <p:cNvGraphicFramePr/>
          <p:nvPr/>
        </p:nvGraphicFramePr>
        <p:xfrm>
          <a:off x="174625" y="1701800"/>
          <a:ext cx="8848725" cy="4651375"/>
        </p:xfrm>
        <a:graphic>
          <a:graphicData uri="http://schemas.openxmlformats.org/drawingml/2006/table">
            <a:tbl>
              <a:tblPr>
                <a:noFill/>
                <a:tableStyleId>{63333E97-AB35-41CD-AE6E-F86F56BE420D}</a:tableStyleId>
              </a:tblPr>
              <a:tblGrid>
                <a:gridCol w="8848725">
                  <a:extLst>
                    <a:ext uri="{9D8B030D-6E8A-4147-A177-3AD203B41FA5}">
                      <a16:colId xmlns:a16="http://schemas.microsoft.com/office/drawing/2014/main" val="20000"/>
                    </a:ext>
                  </a:extLst>
                </a:gridCol>
              </a:tblGrid>
              <a:tr h="307750">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흐름도</a:t>
                      </a:r>
                      <a:endParaRPr sz="14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BFBFBF"/>
                      </a:solidFill>
                      <a:prstDash val="solid"/>
                      <a:round/>
                      <a:headEnd type="none" w="sm" len="sm"/>
                      <a:tailEnd type="none" w="sm" len="sm"/>
                    </a:lnB>
                    <a:solidFill>
                      <a:srgbClr val="B9CDE5">
                        <a:alpha val="49411"/>
                      </a:srgbClr>
                    </a:solidFill>
                  </a:tcPr>
                </a:tc>
                <a:extLst>
                  <a:ext uri="{0D108BD9-81ED-4DB2-BD59-A6C34878D82A}">
                    <a16:rowId xmlns:a16="http://schemas.microsoft.com/office/drawing/2014/main" val="10000"/>
                  </a:ext>
                </a:extLst>
              </a:tr>
              <a:tr h="4343625">
                <a:tc>
                  <a:txBody>
                    <a:bodyPr/>
                    <a:lstStyle/>
                    <a:p>
                      <a:pPr marL="0" marR="0" lvl="0" indent="0" algn="just" rtl="0">
                        <a:lnSpc>
                          <a:spcPct val="150000"/>
                        </a:lnSpc>
                        <a:spcBef>
                          <a:spcPts val="0"/>
                        </a:spcBef>
                        <a:spcAft>
                          <a:spcPts val="0"/>
                        </a:spcAft>
                        <a:buClr>
                          <a:schemeClr val="dk1"/>
                        </a:buClr>
                        <a:buSzPts val="1200"/>
                        <a:buFont typeface="Malgun Gothic"/>
                        <a:buNone/>
                      </a:pPr>
                      <a:endParaRPr sz="1400" u="none" strike="noStrike" cap="none"/>
                    </a:p>
                    <a:p>
                      <a:pPr marL="457200" marR="0" lvl="0" indent="0" algn="just" rtl="0">
                        <a:lnSpc>
                          <a:spcPct val="150000"/>
                        </a:lnSpc>
                        <a:spcBef>
                          <a:spcPts val="0"/>
                        </a:spcBef>
                        <a:spcAft>
                          <a:spcPts val="0"/>
                        </a:spcAft>
                        <a:buClr>
                          <a:srgbClr val="000000"/>
                        </a:buClr>
                        <a:buSzPts val="1200"/>
                        <a:buFont typeface="Arial"/>
                        <a:buNone/>
                      </a:pPr>
                      <a:endParaRPr sz="120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200"/>
                        <a:buFont typeface="Arial"/>
                        <a:buNone/>
                      </a:pPr>
                      <a:r>
                        <a:rPr lang="en-US" sz="1200" u="none" strike="noStrike" cap="none">
                          <a:solidFill>
                            <a:schemeClr val="dk1"/>
                          </a:solidFill>
                          <a:latin typeface="Malgun Gothic"/>
                          <a:ea typeface="Malgun Gothic"/>
                          <a:cs typeface="Malgun Gothic"/>
                          <a:sym typeface="Malgun Gothic"/>
                        </a:rPr>
                        <a:t>1. 프로그램 시작</a:t>
                      </a:r>
                      <a:endParaRPr sz="120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200"/>
                        <a:buFont typeface="Arial"/>
                        <a:buNone/>
                      </a:pPr>
                      <a:r>
                        <a:rPr lang="en-US" sz="1200" u="none" strike="noStrike" cap="none">
                          <a:solidFill>
                            <a:schemeClr val="dk1"/>
                          </a:solidFill>
                          <a:latin typeface="Malgun Gothic"/>
                          <a:ea typeface="Malgun Gothic"/>
                          <a:cs typeface="Malgun Gothic"/>
                          <a:sym typeface="Malgun Gothic"/>
                        </a:rPr>
                        <a:t>2. 비디오 프레임을 캡처하기 위해 카메라 엶</a:t>
                      </a:r>
                      <a:endParaRPr sz="120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200"/>
                        <a:buFont typeface="Arial"/>
                        <a:buNone/>
                      </a:pPr>
                      <a:r>
                        <a:rPr lang="en-US" sz="1200" u="none" strike="noStrike" cap="none">
                          <a:solidFill>
                            <a:schemeClr val="dk1"/>
                          </a:solidFill>
                          <a:latin typeface="Malgun Gothic"/>
                          <a:ea typeface="Malgun Gothic"/>
                          <a:cs typeface="Malgun Gothic"/>
                          <a:sym typeface="Malgun Gothic"/>
                        </a:rPr>
                        <a:t>3. 카메라에서 프레임 캡처</a:t>
                      </a:r>
                      <a:endParaRPr sz="120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200"/>
                        <a:buFont typeface="Arial"/>
                        <a:buNone/>
                      </a:pPr>
                      <a:r>
                        <a:rPr lang="en-US" sz="1200" u="none" strike="noStrike" cap="none">
                          <a:solidFill>
                            <a:schemeClr val="dk1"/>
                          </a:solidFill>
                          <a:latin typeface="Malgun Gothic"/>
                          <a:ea typeface="Malgun Gothic"/>
                          <a:cs typeface="Malgun Gothic"/>
                          <a:sym typeface="Malgun Gothic"/>
                        </a:rPr>
                        <a:t>4. 프레임 전처리(필요한 경우 크기를 조정하고 Blob으로 변환)</a:t>
                      </a:r>
                      <a:endParaRPr sz="120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200"/>
                        <a:buFont typeface="Arial"/>
                        <a:buNone/>
                      </a:pPr>
                      <a:r>
                        <a:rPr lang="en-US" sz="1200" u="none" strike="noStrike" cap="none">
                          <a:solidFill>
                            <a:schemeClr val="dk1"/>
                          </a:solidFill>
                          <a:latin typeface="Malgun Gothic"/>
                          <a:ea typeface="Malgun Gothic"/>
                          <a:cs typeface="Malgun Gothic"/>
                          <a:sym typeface="Malgun Gothic"/>
                        </a:rPr>
                        <a:t>5. OpenPose 모델을 사용하여 추론을 수행</a:t>
                      </a:r>
                      <a:endParaRPr sz="120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200"/>
                        <a:buFont typeface="Arial"/>
                        <a:buNone/>
                      </a:pPr>
                      <a:r>
                        <a:rPr lang="en-US" sz="1200" u="none" strike="noStrike" cap="none">
                          <a:solidFill>
                            <a:schemeClr val="dk1"/>
                          </a:solidFill>
                          <a:latin typeface="Malgun Gothic"/>
                          <a:ea typeface="Malgun Gothic"/>
                          <a:cs typeface="Malgun Gothic"/>
                          <a:sym typeface="Malgun Gothic"/>
                        </a:rPr>
                        <a:t>6. 출력을 후처리(키포인트 추출, 관절 연결)</a:t>
                      </a:r>
                      <a:endParaRPr sz="120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200"/>
                        <a:buFont typeface="Arial"/>
                        <a:buNone/>
                      </a:pPr>
                      <a:r>
                        <a:rPr lang="en-US" sz="1200" u="none" strike="noStrike" cap="none">
                          <a:solidFill>
                            <a:schemeClr val="dk1"/>
                          </a:solidFill>
                          <a:latin typeface="Malgun Gothic"/>
                          <a:ea typeface="Malgun Gothic"/>
                          <a:cs typeface="Malgun Gothic"/>
                          <a:sym typeface="Malgun Gothic"/>
                        </a:rPr>
                        <a:t>7. 결과 표시(키포인트 및 연결이 있는 프레임 표시)</a:t>
                      </a:r>
                      <a:endParaRPr sz="120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200"/>
                        <a:buFont typeface="Arial"/>
                        <a:buNone/>
                      </a:pPr>
                      <a:r>
                        <a:rPr lang="en-US" sz="1200" u="none" strike="noStrike" cap="none">
                          <a:solidFill>
                            <a:schemeClr val="dk1"/>
                          </a:solidFill>
                          <a:latin typeface="Malgun Gothic"/>
                          <a:ea typeface="Malgun Gothic"/>
                          <a:cs typeface="Malgun Gothic"/>
                          <a:sym typeface="Malgun Gothic"/>
                        </a:rPr>
                        <a:t>8. 사용자 입력 대기(키를 눌러 종료)</a:t>
                      </a:r>
                      <a:endParaRPr sz="120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200"/>
                        <a:buFont typeface="Arial"/>
                        <a:buNone/>
                      </a:pPr>
                      <a:r>
                        <a:rPr lang="en-US" sz="1200" u="none" strike="noStrike" cap="none">
                          <a:solidFill>
                            <a:schemeClr val="dk1"/>
                          </a:solidFill>
                          <a:latin typeface="Malgun Gothic"/>
                          <a:ea typeface="Malgun Gothic"/>
                          <a:cs typeface="Malgun Gothic"/>
                          <a:sym typeface="Malgun Gothic"/>
                        </a:rPr>
                        <a:t>9. 프로그램 종료</a:t>
                      </a:r>
                      <a:endParaRPr sz="1200" u="none" strike="noStrike" cap="none">
                        <a:solidFill>
                          <a:schemeClr val="dk1"/>
                        </a:solidFill>
                        <a:latin typeface="Malgun Gothic"/>
                        <a:ea typeface="Malgun Gothic"/>
                        <a:cs typeface="Malgun Gothic"/>
                        <a:sym typeface="Malgun Gothic"/>
                      </a:endParaRPr>
                    </a:p>
                    <a:p>
                      <a:pPr marL="457200" marR="0" lvl="0" indent="0" algn="just" rtl="0">
                        <a:lnSpc>
                          <a:spcPct val="150000"/>
                        </a:lnSpc>
                        <a:spcBef>
                          <a:spcPts val="0"/>
                        </a:spcBef>
                        <a:spcAft>
                          <a:spcPts val="0"/>
                        </a:spcAft>
                        <a:buClr>
                          <a:srgbClr val="000000"/>
                        </a:buClr>
                        <a:buSzPts val="1200"/>
                        <a:buFont typeface="Arial"/>
                        <a:buNone/>
                      </a:pPr>
                      <a:endParaRPr sz="120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41" name="Google Shape;541;p27"/>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542" name="Google Shape;542;p27"/>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543" name="Google Shape;543;p27"/>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544" name="Google Shape;544;p27"/>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기능</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처리도</a:t>
            </a:r>
            <a:r>
              <a:rPr lang="en-US" sz="1700" b="1" i="0" u="none" strike="noStrike" cap="none" dirty="0">
                <a:solidFill>
                  <a:schemeClr val="lt1"/>
                </a:solidFill>
                <a:latin typeface="Malgun Gothic"/>
                <a:ea typeface="Malgun Gothic"/>
                <a:cs typeface="Malgun Gothic"/>
                <a:sym typeface="Malgun Gothic"/>
              </a:rPr>
              <a:t> </a:t>
            </a:r>
            <a:r>
              <a:rPr lang="en-US" b="1" i="0" u="none" strike="noStrike" cap="none" dirty="0">
                <a:solidFill>
                  <a:schemeClr val="lt1"/>
                </a:solidFill>
                <a:latin typeface="Malgun Gothic"/>
                <a:ea typeface="Malgun Gothic"/>
                <a:cs typeface="Malgun Gothic"/>
                <a:sym typeface="Malgun Gothic"/>
              </a:rPr>
              <a:t>(1/4)</a:t>
            </a:r>
            <a:endParaRPr sz="1400" b="0" i="0" u="none" strike="noStrike" cap="none" dirty="0">
              <a:solidFill>
                <a:srgbClr val="000000"/>
              </a:solidFill>
              <a:latin typeface="Arial"/>
              <a:ea typeface="Arial"/>
              <a:cs typeface="Arial"/>
              <a:sym typeface="Arial"/>
            </a:endParaRPr>
          </a:p>
        </p:txBody>
      </p:sp>
      <p:pic>
        <p:nvPicPr>
          <p:cNvPr id="545" name="Google Shape;545;p27"/>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546" name="Google Shape;546;p27"/>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547" name="Google Shape;547;p2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549" name="Google Shape;549;p27"/>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550" name="Google Shape;550;p27"/>
          <p:cNvGraphicFramePr/>
          <p:nvPr>
            <p:extLst>
              <p:ext uri="{D42A27DB-BD31-4B8C-83A1-F6EECF244321}">
                <p14:modId xmlns:p14="http://schemas.microsoft.com/office/powerpoint/2010/main" val="1922533668"/>
              </p:ext>
            </p:extLst>
          </p:nvPr>
        </p:nvGraphicFramePr>
        <p:xfrm>
          <a:off x="174625" y="1220787"/>
          <a:ext cx="8866150" cy="395275"/>
        </p:xfrm>
        <a:graphic>
          <a:graphicData uri="http://schemas.openxmlformats.org/drawingml/2006/table">
            <a:tbl>
              <a:tblPr>
                <a:noFill/>
                <a:tableStyleId>{63333E97-AB35-41CD-AE6E-F86F56BE420D}</a:tableStyleId>
              </a:tblPr>
              <a:tblGrid>
                <a:gridCol w="520700">
                  <a:extLst>
                    <a:ext uri="{9D8B030D-6E8A-4147-A177-3AD203B41FA5}">
                      <a16:colId xmlns:a16="http://schemas.microsoft.com/office/drawing/2014/main" val="20000"/>
                    </a:ext>
                  </a:extLst>
                </a:gridCol>
                <a:gridCol w="2005000">
                  <a:extLst>
                    <a:ext uri="{9D8B030D-6E8A-4147-A177-3AD203B41FA5}">
                      <a16:colId xmlns:a16="http://schemas.microsoft.com/office/drawing/2014/main" val="20001"/>
                    </a:ext>
                  </a:extLst>
                </a:gridCol>
                <a:gridCol w="633425">
                  <a:extLst>
                    <a:ext uri="{9D8B030D-6E8A-4147-A177-3AD203B41FA5}">
                      <a16:colId xmlns:a16="http://schemas.microsoft.com/office/drawing/2014/main" val="20002"/>
                    </a:ext>
                  </a:extLst>
                </a:gridCol>
                <a:gridCol w="2539975">
                  <a:extLst>
                    <a:ext uri="{9D8B030D-6E8A-4147-A177-3AD203B41FA5}">
                      <a16:colId xmlns:a16="http://schemas.microsoft.com/office/drawing/2014/main" val="20003"/>
                    </a:ext>
                  </a:extLst>
                </a:gridCol>
                <a:gridCol w="679475">
                  <a:extLst>
                    <a:ext uri="{9D8B030D-6E8A-4147-A177-3AD203B41FA5}">
                      <a16:colId xmlns:a16="http://schemas.microsoft.com/office/drawing/2014/main" val="20004"/>
                    </a:ext>
                  </a:extLst>
                </a:gridCol>
                <a:gridCol w="1120750">
                  <a:extLst>
                    <a:ext uri="{9D8B030D-6E8A-4147-A177-3AD203B41FA5}">
                      <a16:colId xmlns:a16="http://schemas.microsoft.com/office/drawing/2014/main" val="20005"/>
                    </a:ext>
                  </a:extLst>
                </a:gridCol>
                <a:gridCol w="650900">
                  <a:extLst>
                    <a:ext uri="{9D8B030D-6E8A-4147-A177-3AD203B41FA5}">
                      <a16:colId xmlns:a16="http://schemas.microsoft.com/office/drawing/2014/main" val="20006"/>
                    </a:ext>
                  </a:extLst>
                </a:gridCol>
                <a:gridCol w="715925">
                  <a:extLst>
                    <a:ext uri="{9D8B030D-6E8A-4147-A177-3AD203B41FA5}">
                      <a16:colId xmlns:a16="http://schemas.microsoft.com/office/drawing/2014/main" val="20007"/>
                    </a:ext>
                  </a:extLst>
                </a:gridCol>
              </a:tblGrid>
              <a:tr h="395275">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구분</a:t>
                      </a:r>
                      <a:endParaRPr sz="1000" u="none" strike="noStrike" cap="none"/>
                    </a:p>
                  </a:txBody>
                  <a:tcPr marL="91450" marR="91450" marT="45625" marB="4562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1"/>
                          </a:solidFill>
                          <a:latin typeface="Malgun Gothic"/>
                          <a:ea typeface="Malgun Gothic"/>
                          <a:cs typeface="Malgun Gothic"/>
                          <a:sym typeface="Malgun Gothic"/>
                        </a:rPr>
                        <a:t>모체로봇 기능 흐름도</a:t>
                      </a:r>
                      <a:endParaRPr sz="1000" u="none" strike="noStrike" cap="none">
                        <a:solidFill>
                          <a:schemeClr val="dk1"/>
                        </a:solidFill>
                        <a:latin typeface="Malgun Gothic"/>
                        <a:ea typeface="Malgun Gothic"/>
                        <a:cs typeface="Malgun Gothic"/>
                        <a:sym typeface="Malgun Gothic"/>
                      </a:endParaRPr>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설명</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20000"/>
                        </a:lnSpc>
                        <a:spcBef>
                          <a:spcPts val="0"/>
                        </a:spcBef>
                        <a:spcAft>
                          <a:spcPts val="0"/>
                        </a:spcAft>
                        <a:buClr>
                          <a:schemeClr val="dk1"/>
                        </a:buClr>
                        <a:buSzPts val="1000"/>
                        <a:buFont typeface="Malgun Gothic"/>
                        <a:buNone/>
                      </a:pPr>
                      <a:r>
                        <a:rPr lang="en-US" sz="1000" u="none" strike="noStrike" cap="none">
                          <a:solidFill>
                            <a:schemeClr val="dk1"/>
                          </a:solidFill>
                          <a:latin typeface="Malgun Gothic"/>
                          <a:ea typeface="Malgun Gothic"/>
                          <a:cs typeface="Malgun Gothic"/>
                          <a:sym typeface="Malgun Gothic"/>
                        </a:rPr>
                        <a:t>모체 로봇의 전반적인 프로그램</a:t>
                      </a:r>
                      <a:endParaRPr/>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작성일</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2023. 07. 10.</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chemeClr val="lt1">
                        <a:alpha val="49411"/>
                      </a:scheme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Page</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dirty="0">
                          <a:solidFill>
                            <a:srgbClr val="3B5AA8"/>
                          </a:solidFill>
                          <a:latin typeface="Malgun Gothic"/>
                          <a:ea typeface="Malgun Gothic"/>
                          <a:cs typeface="Malgun Gothic"/>
                          <a:sym typeface="Malgun Gothic"/>
                        </a:rPr>
                        <a:t>1/4</a:t>
                      </a:r>
                      <a:endParaRPr sz="1000" u="none" strike="noStrike" cap="none" dirty="0"/>
                    </a:p>
                  </a:txBody>
                  <a:tcPr marL="91450" marR="91450" marT="45625" marB="4562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551" name="Google Shape;551;p27"/>
          <p:cNvSpPr txBox="1"/>
          <p:nvPr/>
        </p:nvSpPr>
        <p:spPr>
          <a:xfrm>
            <a:off x="1385887" y="2400300"/>
            <a:ext cx="2430462" cy="2667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404040"/>
              </a:buClr>
              <a:buSzPts val="1000"/>
              <a:buFont typeface="Malgun Gothic"/>
              <a:buNone/>
            </a:pPr>
            <a:r>
              <a:rPr lang="en-US" sz="1000" b="1" i="0" u="none" strike="noStrike" cap="none">
                <a:solidFill>
                  <a:srgbClr val="404040"/>
                </a:solidFill>
                <a:latin typeface="Malgun Gothic"/>
                <a:ea typeface="Malgun Gothic"/>
                <a:cs typeface="Malgun Gothic"/>
                <a:sym typeface="Malgun Gothic"/>
              </a:rPr>
              <a:t>[모체로봇 ]</a:t>
            </a:r>
            <a:endParaRPr sz="1400" b="0" i="0" u="none" strike="noStrike" cap="none">
              <a:solidFill>
                <a:srgbClr val="000000"/>
              </a:solidFill>
              <a:latin typeface="Arial"/>
              <a:ea typeface="Arial"/>
              <a:cs typeface="Arial"/>
              <a:sym typeface="Arial"/>
            </a:endParaRPr>
          </a:p>
        </p:txBody>
      </p:sp>
      <p:pic>
        <p:nvPicPr>
          <p:cNvPr id="552" name="Google Shape;552;p27"/>
          <p:cNvPicPr preferRelativeResize="0"/>
          <p:nvPr/>
        </p:nvPicPr>
        <p:blipFill rotWithShape="1">
          <a:blip r:embed="rId5">
            <a:alphaModFix/>
          </a:blip>
          <a:srcRect/>
          <a:stretch/>
        </p:blipFill>
        <p:spPr>
          <a:xfrm>
            <a:off x="193951" y="2752738"/>
            <a:ext cx="4702012" cy="3036237"/>
          </a:xfrm>
          <a:prstGeom prst="rect">
            <a:avLst/>
          </a:prstGeom>
          <a:noFill/>
          <a:ln>
            <a:noFill/>
          </a:ln>
        </p:spPr>
      </p:pic>
      <p:sp>
        <p:nvSpPr>
          <p:cNvPr id="553" name="Google Shape;553;p27"/>
          <p:cNvSpPr txBox="1"/>
          <p:nvPr/>
        </p:nvSpPr>
        <p:spPr>
          <a:xfrm>
            <a:off x="4895962" y="2630749"/>
            <a:ext cx="4127400" cy="364711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1100"/>
              <a:buFont typeface="Arial"/>
              <a:buNone/>
            </a:pPr>
            <a:r>
              <a:rPr lang="en-US" sz="1100" b="0" i="0" u="none" strike="noStrike" cap="none" dirty="0">
                <a:solidFill>
                  <a:schemeClr val="dk1"/>
                </a:solidFill>
                <a:latin typeface="Malgun Gothic"/>
                <a:ea typeface="Malgun Gothic"/>
                <a:cs typeface="Malgun Gothic"/>
                <a:sym typeface="Malgun Gothic"/>
              </a:rPr>
              <a:t>① </a:t>
            </a:r>
            <a:r>
              <a:rPr lang="en-US" sz="1100" b="0" i="0" u="none" strike="noStrike" cap="none" dirty="0" err="1">
                <a:solidFill>
                  <a:schemeClr val="dk1"/>
                </a:solidFill>
                <a:latin typeface="Malgun Gothic"/>
                <a:ea typeface="Malgun Gothic"/>
                <a:cs typeface="Malgun Gothic"/>
                <a:sym typeface="Malgun Gothic"/>
              </a:rPr>
              <a:t>모체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판단하는</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단계</a:t>
            </a:r>
            <a:endParaRPr sz="1100" b="0" i="0" u="none" strike="noStrike" cap="none" dirty="0">
              <a:solidFill>
                <a:schemeClr val="dk1"/>
              </a:solidFill>
              <a:latin typeface="Malgun Gothic"/>
              <a:ea typeface="Malgun Gothic"/>
              <a:cs typeface="Malgun Gothic"/>
              <a:sym typeface="Malgun Gothic"/>
            </a:endParaRPr>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재난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지역에</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모체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투입</a:t>
            </a:r>
            <a:endParaRPr sz="1100" b="0" i="0" u="none" strike="noStrike" cap="none" dirty="0">
              <a:solidFill>
                <a:schemeClr val="dk1"/>
              </a:solidFill>
              <a:latin typeface="Malgun Gothic"/>
              <a:ea typeface="Malgun Gothic"/>
              <a:cs typeface="Malgun Gothic"/>
              <a:sym typeface="Malgun Gothic"/>
            </a:endParaRPr>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장애물을</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인식하지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않는</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경우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계속하여</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자율주행</a:t>
            </a:r>
            <a:endParaRPr sz="1100" b="0" i="0" u="none" strike="noStrike" cap="none" dirty="0">
              <a:solidFill>
                <a:schemeClr val="dk1"/>
              </a:solidFill>
              <a:latin typeface="Malgun Gothic"/>
              <a:ea typeface="Malgun Gothic"/>
              <a:cs typeface="Malgun Gothic"/>
              <a:sym typeface="Malgun Gothic"/>
            </a:endParaRPr>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모체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로봇이</a:t>
            </a:r>
            <a:r>
              <a:rPr lang="en-US" sz="1100" b="0" i="0" u="none" strike="noStrike" cap="none" dirty="0">
                <a:solidFill>
                  <a:schemeClr val="dk1"/>
                </a:solidFill>
                <a:latin typeface="Malgun Gothic"/>
                <a:ea typeface="Malgun Gothic"/>
                <a:cs typeface="Malgun Gothic"/>
                <a:sym typeface="Malgun Gothic"/>
              </a:rPr>
              <a:t> 더 </a:t>
            </a:r>
            <a:r>
              <a:rPr lang="en-US" sz="1100" b="0" i="0" u="none" strike="noStrike" cap="none" dirty="0" err="1">
                <a:solidFill>
                  <a:schemeClr val="dk1"/>
                </a:solidFill>
                <a:latin typeface="Malgun Gothic"/>
                <a:ea typeface="Malgun Gothic"/>
                <a:cs typeface="Malgun Gothic"/>
                <a:sym typeface="Malgun Gothic"/>
              </a:rPr>
              <a:t>이상</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탐사할</a:t>
            </a:r>
            <a:r>
              <a:rPr lang="en-US" sz="1100" b="0" i="0" u="none" strike="noStrike" cap="none" dirty="0">
                <a:solidFill>
                  <a:schemeClr val="dk1"/>
                </a:solidFill>
                <a:latin typeface="Malgun Gothic"/>
                <a:ea typeface="Malgun Gothic"/>
                <a:cs typeface="Malgun Gothic"/>
                <a:sym typeface="Malgun Gothic"/>
              </a:rPr>
              <a:t> 수 </a:t>
            </a:r>
            <a:r>
              <a:rPr lang="en-US" sz="1100" b="0" i="0" u="none" strike="noStrike" cap="none" dirty="0" err="1">
                <a:solidFill>
                  <a:schemeClr val="dk1"/>
                </a:solidFill>
                <a:latin typeface="Malgun Gothic"/>
                <a:ea typeface="Malgun Gothic"/>
                <a:cs typeface="Malgun Gothic"/>
                <a:sym typeface="Malgun Gothic"/>
              </a:rPr>
              <a:t>없는</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공간을</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마주한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경우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소형</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투입</a:t>
            </a:r>
            <a:endParaRPr sz="1100" b="0" i="0" u="none" strike="noStrike" cap="none" dirty="0">
              <a:solidFill>
                <a:schemeClr val="dk1"/>
              </a:solidFill>
              <a:latin typeface="Malgun Gothic"/>
              <a:ea typeface="Malgun Gothic"/>
              <a:cs typeface="Malgun Gothic"/>
              <a:sym typeface="Malgun Gothic"/>
            </a:endParaRPr>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모체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객체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탐지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혹은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센서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데이터를</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수집하는</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경우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저장</a:t>
            </a:r>
            <a:endParaRPr sz="1100" b="0" i="0" u="none" strike="noStrike" cap="none" dirty="0">
              <a:solidFill>
                <a:schemeClr val="dk1"/>
              </a:solidFill>
              <a:latin typeface="Malgun Gothic"/>
              <a:ea typeface="Malgun Gothic"/>
              <a:cs typeface="Malgun Gothic"/>
              <a:sym typeface="Malgun Gothic"/>
            </a:endParaRPr>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소형</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로봇으로부터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전송</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받은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센서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데이터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저장</a:t>
            </a:r>
            <a:endParaRPr sz="1100" b="0" i="0" u="none" strike="noStrike" cap="none" dirty="0">
              <a:solidFill>
                <a:schemeClr val="dk1"/>
              </a:solidFill>
              <a:latin typeface="Malgun Gothic"/>
              <a:ea typeface="Malgun Gothic"/>
              <a:cs typeface="Malgun Gothic"/>
              <a:sym typeface="Malgun Gothic"/>
            </a:endParaRPr>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데이터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양이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임계치를</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초과하는</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경우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서버로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전송</a:t>
            </a:r>
            <a:r>
              <a:rPr lang="en-US" sz="1100" b="0" i="0" u="none" strike="noStrike" cap="none" dirty="0">
                <a:solidFill>
                  <a:schemeClr val="dk1"/>
                </a:solidFill>
                <a:latin typeface="Malgun Gothic"/>
                <a:ea typeface="Malgun Gothic"/>
                <a:cs typeface="Malgun Gothic"/>
                <a:sym typeface="Malgun Gothic"/>
              </a:rPr>
              <a:t> 및 </a:t>
            </a:r>
            <a:r>
              <a:rPr lang="en-US" sz="1100" b="0" i="0" u="none" strike="noStrike" cap="none" dirty="0" err="1">
                <a:solidFill>
                  <a:schemeClr val="dk1"/>
                </a:solidFill>
                <a:latin typeface="Malgun Gothic"/>
                <a:ea typeface="Malgun Gothic"/>
                <a:cs typeface="Malgun Gothic"/>
                <a:sym typeface="Malgun Gothic"/>
              </a:rPr>
              <a:t>삭제</a:t>
            </a:r>
            <a:endParaRPr sz="1100" b="0" i="0" u="none" strike="noStrike" cap="none" dirty="0">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100"/>
              <a:buFont typeface="Arial"/>
              <a:buNone/>
            </a:pPr>
            <a:endParaRPr sz="1100" b="0" i="0" u="none" strike="noStrike" cap="none" dirty="0">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100"/>
              <a:buFont typeface="Arial"/>
              <a:buNone/>
            </a:pPr>
            <a:r>
              <a:rPr lang="en-US" sz="1100" b="0" i="0" u="none" strike="noStrike" cap="none" dirty="0">
                <a:solidFill>
                  <a:schemeClr val="dk1"/>
                </a:solidFill>
                <a:latin typeface="Malgun Gothic"/>
                <a:ea typeface="Malgun Gothic"/>
                <a:cs typeface="Malgun Gothic"/>
                <a:sym typeface="Malgun Gothic"/>
              </a:rPr>
              <a:t>② </a:t>
            </a:r>
            <a:r>
              <a:rPr lang="en-US" sz="1100" b="0" i="0" u="none" strike="noStrike" cap="none" dirty="0" err="1">
                <a:solidFill>
                  <a:schemeClr val="dk1"/>
                </a:solidFill>
                <a:latin typeface="Malgun Gothic"/>
                <a:ea typeface="Malgun Gothic"/>
                <a:cs typeface="Malgun Gothic"/>
                <a:sym typeface="Malgun Gothic"/>
              </a:rPr>
              <a:t>사용자가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직접</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판단하는</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단계</a:t>
            </a:r>
            <a:endParaRPr sz="1100" b="0" i="0" u="none" strike="noStrike" cap="none" dirty="0">
              <a:solidFill>
                <a:schemeClr val="dk1"/>
              </a:solidFill>
              <a:latin typeface="Malgun Gothic"/>
              <a:ea typeface="Malgun Gothic"/>
              <a:cs typeface="Malgun Gothic"/>
              <a:sym typeface="Malgun Gothic"/>
            </a:endParaRPr>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모체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물체를</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인지하지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못하는</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위급</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상황</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발생한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경우</a:t>
            </a:r>
            <a:r>
              <a:rPr lang="en-US" sz="1100" b="0" i="0" u="none" strike="noStrike" cap="none" dirty="0">
                <a:solidFill>
                  <a:schemeClr val="dk1"/>
                </a:solidFill>
                <a:latin typeface="Malgun Gothic"/>
                <a:ea typeface="Malgun Gothic"/>
                <a:cs typeface="Malgun Gothic"/>
                <a:sym typeface="Malgun Gothic"/>
              </a:rPr>
              <a:t> 및 </a:t>
            </a:r>
            <a:r>
              <a:rPr lang="en-US" sz="1100" b="0" i="0" u="none" strike="noStrike" cap="none" dirty="0" err="1">
                <a:solidFill>
                  <a:schemeClr val="dk1"/>
                </a:solidFill>
                <a:latin typeface="Malgun Gothic"/>
                <a:ea typeface="Malgun Gothic"/>
                <a:cs typeface="Malgun Gothic"/>
                <a:sym typeface="Malgun Gothic"/>
              </a:rPr>
              <a:t>관리자의</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개입이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필요한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경우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원격</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조종</a:t>
            </a:r>
            <a:endParaRPr sz="1100" b="0" i="0" u="none" strike="noStrike" cap="none" dirty="0">
              <a:solidFill>
                <a:schemeClr val="dk1"/>
              </a:solidFill>
              <a:latin typeface="Malgun Gothic"/>
              <a:ea typeface="Malgun Gothic"/>
              <a:cs typeface="Malgun Gothic"/>
              <a:sym typeface="Malgun Gothic"/>
            </a:endParaRPr>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관리자의</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개입이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필요하지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않은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경우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자율주행</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지속</a:t>
            </a:r>
            <a:endParaRPr sz="1100" b="0" i="0" u="none" strike="noStrike" cap="none" dirty="0">
              <a:solidFill>
                <a:schemeClr val="dk1"/>
              </a:solidFill>
              <a:latin typeface="Malgun Gothic"/>
              <a:ea typeface="Malgun Gothic"/>
              <a:cs typeface="Malgun Gothic"/>
              <a:sym typeface="Malgun Gothic"/>
            </a:endParaRPr>
          </a:p>
        </p:txBody>
      </p:sp>
      <p:sp>
        <p:nvSpPr>
          <p:cNvPr id="554" name="Google Shape;554;p27"/>
          <p:cNvSpPr txBox="1"/>
          <p:nvPr/>
        </p:nvSpPr>
        <p:spPr>
          <a:xfrm>
            <a:off x="1997808" y="6050756"/>
            <a:ext cx="2125662" cy="230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18] 모체 로봇 기능 흐름도</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graphicFrame>
        <p:nvGraphicFramePr>
          <p:cNvPr id="559" name="Google Shape;559;p28"/>
          <p:cNvGraphicFramePr/>
          <p:nvPr/>
        </p:nvGraphicFramePr>
        <p:xfrm>
          <a:off x="174625" y="1701800"/>
          <a:ext cx="8848725" cy="4651375"/>
        </p:xfrm>
        <a:graphic>
          <a:graphicData uri="http://schemas.openxmlformats.org/drawingml/2006/table">
            <a:tbl>
              <a:tblPr>
                <a:noFill/>
                <a:tableStyleId>{63333E97-AB35-41CD-AE6E-F86F56BE420D}</a:tableStyleId>
              </a:tblPr>
              <a:tblGrid>
                <a:gridCol w="8848725">
                  <a:extLst>
                    <a:ext uri="{9D8B030D-6E8A-4147-A177-3AD203B41FA5}">
                      <a16:colId xmlns:a16="http://schemas.microsoft.com/office/drawing/2014/main" val="20000"/>
                    </a:ext>
                  </a:extLst>
                </a:gridCol>
              </a:tblGrid>
              <a:tr h="307750">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흐름도</a:t>
                      </a:r>
                      <a:endParaRPr sz="14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BFBFBF"/>
                      </a:solidFill>
                      <a:prstDash val="solid"/>
                      <a:round/>
                      <a:headEnd type="none" w="sm" len="sm"/>
                      <a:tailEnd type="none" w="sm" len="sm"/>
                    </a:lnB>
                    <a:solidFill>
                      <a:srgbClr val="B9CDE5">
                        <a:alpha val="49411"/>
                      </a:srgbClr>
                    </a:solidFill>
                  </a:tcPr>
                </a:tc>
                <a:extLst>
                  <a:ext uri="{0D108BD9-81ED-4DB2-BD59-A6C34878D82A}">
                    <a16:rowId xmlns:a16="http://schemas.microsoft.com/office/drawing/2014/main" val="10000"/>
                  </a:ext>
                </a:extLst>
              </a:tr>
              <a:tr h="4343625">
                <a:tc>
                  <a:txBody>
                    <a:bodyPr/>
                    <a:lstStyle/>
                    <a:p>
                      <a:pPr marL="457200" marR="0" lvl="0" indent="0" algn="just" rtl="0">
                        <a:lnSpc>
                          <a:spcPct val="150000"/>
                        </a:lnSpc>
                        <a:spcBef>
                          <a:spcPts val="0"/>
                        </a:spcBef>
                        <a:spcAft>
                          <a:spcPts val="0"/>
                        </a:spcAft>
                        <a:buClr>
                          <a:srgbClr val="000000"/>
                        </a:buClr>
                        <a:buSzPts val="1200"/>
                        <a:buFont typeface="Arial"/>
                        <a:buNone/>
                      </a:pPr>
                      <a:endParaRPr sz="1200" u="none" strike="noStrike" cap="none">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60" name="Google Shape;560;p28"/>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561" name="Google Shape;561;p28"/>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562" name="Google Shape;562;p28"/>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563" name="Google Shape;563;p28"/>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기능</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처리도</a:t>
            </a:r>
            <a:r>
              <a:rPr lang="en-US" altLang="ko-KR" sz="1700" b="1" i="0" u="none" strike="noStrike" cap="none" dirty="0">
                <a:solidFill>
                  <a:schemeClr val="lt1"/>
                </a:solidFill>
                <a:latin typeface="Malgun Gothic"/>
                <a:ea typeface="Malgun Gothic"/>
                <a:cs typeface="Malgun Gothic"/>
                <a:sym typeface="Malgun Gothic"/>
              </a:rPr>
              <a:t> </a:t>
            </a:r>
            <a:r>
              <a:rPr lang="en-US" altLang="ko-KR" b="1" i="0" u="none" strike="noStrike" cap="none" dirty="0">
                <a:solidFill>
                  <a:schemeClr val="lt1"/>
                </a:solidFill>
                <a:latin typeface="Malgun Gothic"/>
                <a:ea typeface="Malgun Gothic"/>
                <a:cs typeface="Malgun Gothic"/>
                <a:sym typeface="Malgun Gothic"/>
              </a:rPr>
              <a:t>(2/4)</a:t>
            </a:r>
            <a:endParaRPr sz="1400" b="0" i="0" u="none" strike="noStrike" cap="none" dirty="0">
              <a:solidFill>
                <a:srgbClr val="000000"/>
              </a:solidFill>
              <a:latin typeface="Arial"/>
              <a:ea typeface="Arial"/>
              <a:cs typeface="Arial"/>
              <a:sym typeface="Arial"/>
            </a:endParaRPr>
          </a:p>
        </p:txBody>
      </p:sp>
      <p:pic>
        <p:nvPicPr>
          <p:cNvPr id="564" name="Google Shape;564;p28"/>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565" name="Google Shape;565;p28"/>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566" name="Google Shape;566;p2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568" name="Google Shape;568;p28"/>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569" name="Google Shape;569;p28"/>
          <p:cNvGraphicFramePr/>
          <p:nvPr>
            <p:extLst>
              <p:ext uri="{D42A27DB-BD31-4B8C-83A1-F6EECF244321}">
                <p14:modId xmlns:p14="http://schemas.microsoft.com/office/powerpoint/2010/main" val="1805151336"/>
              </p:ext>
            </p:extLst>
          </p:nvPr>
        </p:nvGraphicFramePr>
        <p:xfrm>
          <a:off x="174625" y="1220787"/>
          <a:ext cx="8866150" cy="395275"/>
        </p:xfrm>
        <a:graphic>
          <a:graphicData uri="http://schemas.openxmlformats.org/drawingml/2006/table">
            <a:tbl>
              <a:tblPr>
                <a:noFill/>
                <a:tableStyleId>{63333E97-AB35-41CD-AE6E-F86F56BE420D}</a:tableStyleId>
              </a:tblPr>
              <a:tblGrid>
                <a:gridCol w="520700">
                  <a:extLst>
                    <a:ext uri="{9D8B030D-6E8A-4147-A177-3AD203B41FA5}">
                      <a16:colId xmlns:a16="http://schemas.microsoft.com/office/drawing/2014/main" val="20000"/>
                    </a:ext>
                  </a:extLst>
                </a:gridCol>
                <a:gridCol w="2005000">
                  <a:extLst>
                    <a:ext uri="{9D8B030D-6E8A-4147-A177-3AD203B41FA5}">
                      <a16:colId xmlns:a16="http://schemas.microsoft.com/office/drawing/2014/main" val="20001"/>
                    </a:ext>
                  </a:extLst>
                </a:gridCol>
                <a:gridCol w="633425">
                  <a:extLst>
                    <a:ext uri="{9D8B030D-6E8A-4147-A177-3AD203B41FA5}">
                      <a16:colId xmlns:a16="http://schemas.microsoft.com/office/drawing/2014/main" val="20002"/>
                    </a:ext>
                  </a:extLst>
                </a:gridCol>
                <a:gridCol w="2539975">
                  <a:extLst>
                    <a:ext uri="{9D8B030D-6E8A-4147-A177-3AD203B41FA5}">
                      <a16:colId xmlns:a16="http://schemas.microsoft.com/office/drawing/2014/main" val="20003"/>
                    </a:ext>
                  </a:extLst>
                </a:gridCol>
                <a:gridCol w="679475">
                  <a:extLst>
                    <a:ext uri="{9D8B030D-6E8A-4147-A177-3AD203B41FA5}">
                      <a16:colId xmlns:a16="http://schemas.microsoft.com/office/drawing/2014/main" val="20004"/>
                    </a:ext>
                  </a:extLst>
                </a:gridCol>
                <a:gridCol w="1120750">
                  <a:extLst>
                    <a:ext uri="{9D8B030D-6E8A-4147-A177-3AD203B41FA5}">
                      <a16:colId xmlns:a16="http://schemas.microsoft.com/office/drawing/2014/main" val="20005"/>
                    </a:ext>
                  </a:extLst>
                </a:gridCol>
                <a:gridCol w="650900">
                  <a:extLst>
                    <a:ext uri="{9D8B030D-6E8A-4147-A177-3AD203B41FA5}">
                      <a16:colId xmlns:a16="http://schemas.microsoft.com/office/drawing/2014/main" val="20006"/>
                    </a:ext>
                  </a:extLst>
                </a:gridCol>
                <a:gridCol w="715925">
                  <a:extLst>
                    <a:ext uri="{9D8B030D-6E8A-4147-A177-3AD203B41FA5}">
                      <a16:colId xmlns:a16="http://schemas.microsoft.com/office/drawing/2014/main" val="20007"/>
                    </a:ext>
                  </a:extLst>
                </a:gridCol>
              </a:tblGrid>
              <a:tr h="395275">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구분</a:t>
                      </a:r>
                      <a:endParaRPr sz="1000" u="none" strike="noStrike" cap="none"/>
                    </a:p>
                  </a:txBody>
                  <a:tcPr marL="91450" marR="91450" marT="45625" marB="4562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1"/>
                          </a:solidFill>
                          <a:latin typeface="Malgun Gothic"/>
                          <a:ea typeface="Malgun Gothic"/>
                          <a:cs typeface="Malgun Gothic"/>
                          <a:sym typeface="Malgun Gothic"/>
                        </a:rPr>
                        <a:t>소형로봇 관절제어 기능 흐름도</a:t>
                      </a:r>
                      <a:endParaRPr sz="1000" u="none" strike="noStrike" cap="none">
                        <a:solidFill>
                          <a:schemeClr val="dk1"/>
                        </a:solidFill>
                        <a:latin typeface="Malgun Gothic"/>
                        <a:ea typeface="Malgun Gothic"/>
                        <a:cs typeface="Malgun Gothic"/>
                        <a:sym typeface="Malgun Gothic"/>
                      </a:endParaRPr>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설명</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20000"/>
                        </a:lnSpc>
                        <a:spcBef>
                          <a:spcPts val="0"/>
                        </a:spcBef>
                        <a:spcAft>
                          <a:spcPts val="0"/>
                        </a:spcAft>
                        <a:buClr>
                          <a:schemeClr val="dk1"/>
                        </a:buClr>
                        <a:buSzPts val="1000"/>
                        <a:buFont typeface="Malgun Gothic"/>
                        <a:buNone/>
                      </a:pPr>
                      <a:r>
                        <a:rPr lang="en-US" sz="1000" u="none" strike="noStrike" cap="none">
                          <a:solidFill>
                            <a:schemeClr val="dk1"/>
                          </a:solidFill>
                          <a:latin typeface="Malgun Gothic"/>
                          <a:ea typeface="Malgun Gothic"/>
                          <a:cs typeface="Malgun Gothic"/>
                          <a:sym typeface="Malgun Gothic"/>
                        </a:rPr>
                        <a:t>소형로봇의 관절제어 프로그램</a:t>
                      </a:r>
                      <a:endParaRPr/>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작성일</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2023. 07. 10.</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chemeClr val="lt1">
                        <a:alpha val="49411"/>
                      </a:scheme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Page</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dirty="0">
                          <a:solidFill>
                            <a:srgbClr val="3B5AA8"/>
                          </a:solidFill>
                          <a:latin typeface="Malgun Gothic"/>
                          <a:ea typeface="Malgun Gothic"/>
                          <a:cs typeface="Malgun Gothic"/>
                          <a:sym typeface="Malgun Gothic"/>
                        </a:rPr>
                        <a:t>2/4</a:t>
                      </a:r>
                      <a:endParaRPr sz="1000" u="none" strike="noStrike" cap="none" dirty="0"/>
                    </a:p>
                  </a:txBody>
                  <a:tcPr marL="91450" marR="91450" marT="45625" marB="4562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570" name="Google Shape;570;p28"/>
          <p:cNvPicPr preferRelativeResize="0"/>
          <p:nvPr/>
        </p:nvPicPr>
        <p:blipFill rotWithShape="1">
          <a:blip r:embed="rId5">
            <a:alphaModFix/>
          </a:blip>
          <a:srcRect/>
          <a:stretch/>
        </p:blipFill>
        <p:spPr>
          <a:xfrm>
            <a:off x="174613" y="2271095"/>
            <a:ext cx="3359162" cy="3794006"/>
          </a:xfrm>
          <a:prstGeom prst="rect">
            <a:avLst/>
          </a:prstGeom>
          <a:noFill/>
          <a:ln>
            <a:noFill/>
          </a:ln>
        </p:spPr>
      </p:pic>
      <p:sp>
        <p:nvSpPr>
          <p:cNvPr id="571" name="Google Shape;571;p28"/>
          <p:cNvSpPr txBox="1"/>
          <p:nvPr/>
        </p:nvSpPr>
        <p:spPr>
          <a:xfrm>
            <a:off x="1282688" y="2047258"/>
            <a:ext cx="2430462" cy="2667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404040"/>
              </a:buClr>
              <a:buSzPts val="1000"/>
              <a:buFont typeface="Malgun Gothic"/>
              <a:buNone/>
            </a:pPr>
            <a:r>
              <a:rPr lang="en-US" sz="1000" b="1" i="0" u="none" strike="noStrike" cap="none">
                <a:solidFill>
                  <a:srgbClr val="404040"/>
                </a:solidFill>
                <a:latin typeface="Malgun Gothic"/>
                <a:ea typeface="Malgun Gothic"/>
                <a:cs typeface="Malgun Gothic"/>
                <a:sym typeface="Malgun Gothic"/>
              </a:rPr>
              <a:t>[소형로봇 관절제어]</a:t>
            </a:r>
            <a:endParaRPr sz="1400" b="0" i="0" u="none" strike="noStrike" cap="none">
              <a:solidFill>
                <a:srgbClr val="000000"/>
              </a:solidFill>
              <a:latin typeface="Arial"/>
              <a:ea typeface="Arial"/>
              <a:cs typeface="Arial"/>
              <a:sym typeface="Arial"/>
            </a:endParaRPr>
          </a:p>
        </p:txBody>
      </p:sp>
      <p:sp>
        <p:nvSpPr>
          <p:cNvPr id="573" name="Google Shape;573;p28"/>
          <p:cNvSpPr txBox="1"/>
          <p:nvPr/>
        </p:nvSpPr>
        <p:spPr>
          <a:xfrm>
            <a:off x="4895962" y="2630749"/>
            <a:ext cx="4127400" cy="2631449"/>
          </a:xfrm>
          <a:prstGeom prst="rect">
            <a:avLst/>
          </a:prstGeom>
          <a:noFill/>
          <a:ln>
            <a:noFill/>
          </a:ln>
        </p:spPr>
        <p:txBody>
          <a:bodyPr spcFirstLastPara="1" wrap="square" lIns="91425" tIns="45700" rIns="91425" bIns="45700" anchor="t" anchorCtr="0">
            <a:spAutoFit/>
          </a:bodyPr>
          <a:lstStyle/>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모체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컨테이너</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개방</a:t>
            </a:r>
            <a:r>
              <a:rPr lang="en-US" sz="1100" b="0" i="0" u="none" strike="noStrike" cap="none" dirty="0">
                <a:solidFill>
                  <a:schemeClr val="dk1"/>
                </a:solidFill>
                <a:latin typeface="Malgun Gothic"/>
                <a:ea typeface="Malgun Gothic"/>
                <a:cs typeface="Malgun Gothic"/>
                <a:sym typeface="Malgun Gothic"/>
              </a:rPr>
              <a:t> 시 </a:t>
            </a:r>
            <a:r>
              <a:rPr lang="en-US" sz="1100" b="0" i="0" u="none" strike="noStrike" cap="none" dirty="0" err="1">
                <a:solidFill>
                  <a:schemeClr val="dk1"/>
                </a:solidFill>
                <a:latin typeface="Malgun Gothic"/>
                <a:ea typeface="Malgun Gothic"/>
                <a:cs typeface="Malgun Gothic"/>
                <a:sym typeface="Malgun Gothic"/>
              </a:rPr>
              <a:t>소형로봇이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재난지역</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투입</a:t>
            </a:r>
            <a:endParaRPr dirty="0"/>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소형</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로봇의</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배터리가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충분한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경우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자율주행</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지속</a:t>
            </a:r>
            <a:endParaRPr dirty="0"/>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소형</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로봇의</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배터리가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충분하지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않은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경우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모체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컨테이너로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복귀</a:t>
            </a:r>
            <a:endParaRPr dirty="0"/>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초음파</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센서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측정거리</a:t>
            </a:r>
            <a:r>
              <a:rPr lang="en-US" sz="1100" b="0" i="0" u="none" strike="noStrike" cap="none" dirty="0">
                <a:solidFill>
                  <a:schemeClr val="dk1"/>
                </a:solidFill>
                <a:latin typeface="Malgun Gothic"/>
                <a:ea typeface="Malgun Gothic"/>
                <a:cs typeface="Malgun Gothic"/>
                <a:sym typeface="Malgun Gothic"/>
              </a:rPr>
              <a:t>(</a:t>
            </a:r>
            <a:r>
              <a:rPr lang="en-US" sz="1100" b="0" i="0" u="none" strike="noStrike" cap="none" dirty="0" err="1">
                <a:solidFill>
                  <a:schemeClr val="dk1"/>
                </a:solidFill>
                <a:latin typeface="Malgun Gothic"/>
                <a:ea typeface="Malgun Gothic"/>
                <a:cs typeface="Malgun Gothic"/>
                <a:sym typeface="Malgun Gothic"/>
              </a:rPr>
              <a:t>장애물과의</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거리</a:t>
            </a:r>
            <a:r>
              <a:rPr lang="en-US" sz="1100" b="0" i="0" u="none" strike="noStrike" cap="none" dirty="0">
                <a:solidFill>
                  <a:schemeClr val="dk1"/>
                </a:solidFill>
                <a:latin typeface="Malgun Gothic"/>
                <a:ea typeface="Malgun Gothic"/>
                <a:cs typeface="Malgun Gothic"/>
                <a:sym typeface="Malgun Gothic"/>
              </a:rPr>
              <a:t>)가 10cm </a:t>
            </a:r>
            <a:r>
              <a:rPr lang="en-US" sz="1100" b="0" i="0" u="none" strike="noStrike" cap="none" dirty="0" err="1">
                <a:solidFill>
                  <a:schemeClr val="dk1"/>
                </a:solidFill>
                <a:latin typeface="Malgun Gothic"/>
                <a:ea typeface="Malgun Gothic"/>
                <a:cs typeface="Malgun Gothic"/>
                <a:sym typeface="Malgun Gothic"/>
              </a:rPr>
              <a:t>이상인</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경우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전부,후부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DC모터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전진</a:t>
            </a:r>
            <a:endParaRPr dirty="0"/>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초음파</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센서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측정거리</a:t>
            </a:r>
            <a:r>
              <a:rPr lang="en-US" sz="1100" b="0" i="0" u="none" strike="noStrike" cap="none" dirty="0">
                <a:solidFill>
                  <a:schemeClr val="dk1"/>
                </a:solidFill>
                <a:latin typeface="Malgun Gothic"/>
                <a:ea typeface="Malgun Gothic"/>
                <a:cs typeface="Malgun Gothic"/>
                <a:sym typeface="Malgun Gothic"/>
              </a:rPr>
              <a:t>(</a:t>
            </a:r>
            <a:r>
              <a:rPr lang="en-US" sz="1100" b="0" i="0" u="none" strike="noStrike" cap="none" dirty="0" err="1">
                <a:solidFill>
                  <a:schemeClr val="dk1"/>
                </a:solidFill>
                <a:latin typeface="Malgun Gothic"/>
                <a:ea typeface="Malgun Gothic"/>
                <a:cs typeface="Malgun Gothic"/>
                <a:sym typeface="Malgun Gothic"/>
              </a:rPr>
              <a:t>장애물과의</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거리</a:t>
            </a:r>
            <a:r>
              <a:rPr lang="en-US" sz="1100" b="0" i="0" u="none" strike="noStrike" cap="none" dirty="0">
                <a:solidFill>
                  <a:schemeClr val="dk1"/>
                </a:solidFill>
                <a:latin typeface="Malgun Gothic"/>
                <a:ea typeface="Malgun Gothic"/>
                <a:cs typeface="Malgun Gothic"/>
                <a:sym typeface="Malgun Gothic"/>
              </a:rPr>
              <a:t>)가 10cm </a:t>
            </a:r>
            <a:r>
              <a:rPr lang="en-US" sz="1100" b="0" i="0" u="none" strike="noStrike" cap="none" dirty="0" err="1">
                <a:solidFill>
                  <a:schemeClr val="dk1"/>
                </a:solidFill>
                <a:latin typeface="Malgun Gothic"/>
                <a:ea typeface="Malgun Gothic"/>
                <a:cs typeface="Malgun Gothic"/>
                <a:sym typeface="Malgun Gothic"/>
              </a:rPr>
              <a:t>이하이면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앞쪽</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서보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모터</a:t>
            </a:r>
            <a:r>
              <a:rPr lang="en-US" sz="1100" b="0" i="0" u="none" strike="noStrike" cap="none" dirty="0">
                <a:solidFill>
                  <a:schemeClr val="dk1"/>
                </a:solidFill>
                <a:latin typeface="Malgun Gothic"/>
                <a:ea typeface="Malgun Gothic"/>
                <a:cs typeface="Malgun Gothic"/>
                <a:sym typeface="Malgun Gothic"/>
              </a:rPr>
              <a:t> 45도 </a:t>
            </a:r>
            <a:r>
              <a:rPr lang="en-US" sz="1100" b="0" i="0" u="none" strike="noStrike" cap="none" dirty="0" err="1">
                <a:solidFill>
                  <a:schemeClr val="dk1"/>
                </a:solidFill>
                <a:latin typeface="Malgun Gothic"/>
                <a:ea typeface="Malgun Gothic"/>
                <a:cs typeface="Malgun Gothic"/>
                <a:sym typeface="Malgun Gothic"/>
              </a:rPr>
              <a:t>회전</a:t>
            </a:r>
            <a:endParaRPr dirty="0"/>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뒤쪽</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서보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모터</a:t>
            </a:r>
            <a:r>
              <a:rPr lang="en-US" sz="1100" b="0" i="0" u="none" strike="noStrike" cap="none" dirty="0">
                <a:solidFill>
                  <a:schemeClr val="dk1"/>
                </a:solidFill>
                <a:latin typeface="Malgun Gothic"/>
                <a:ea typeface="Malgun Gothic"/>
                <a:cs typeface="Malgun Gothic"/>
                <a:sym typeface="Malgun Gothic"/>
              </a:rPr>
              <a:t> 45도 </a:t>
            </a:r>
            <a:r>
              <a:rPr lang="en-US" sz="1100" b="0" i="0" u="none" strike="noStrike" cap="none" dirty="0" err="1">
                <a:solidFill>
                  <a:schemeClr val="dk1"/>
                </a:solidFill>
                <a:latin typeface="Malgun Gothic"/>
                <a:ea typeface="Malgun Gothic"/>
                <a:cs typeface="Malgun Gothic"/>
                <a:sym typeface="Malgun Gothic"/>
              </a:rPr>
              <a:t>회전</a:t>
            </a:r>
            <a:r>
              <a:rPr lang="en-US" sz="1100" b="0" i="0" u="none" strike="noStrike" cap="none" dirty="0">
                <a:solidFill>
                  <a:schemeClr val="dk1"/>
                </a:solidFill>
                <a:latin typeface="Malgun Gothic"/>
                <a:ea typeface="Malgun Gothic"/>
                <a:cs typeface="Malgun Gothic"/>
                <a:sym typeface="Malgun Gothic"/>
              </a:rPr>
              <a:t> 및 </a:t>
            </a:r>
            <a:r>
              <a:rPr lang="en-US" sz="1100" b="0" i="0" u="none" strike="noStrike" cap="none" dirty="0" err="1">
                <a:solidFill>
                  <a:schemeClr val="dk1"/>
                </a:solidFill>
                <a:latin typeface="Malgun Gothic"/>
                <a:ea typeface="Malgun Gothic"/>
                <a:cs typeface="Malgun Gothic"/>
                <a:sym typeface="Malgun Gothic"/>
              </a:rPr>
              <a:t>후부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DC모터</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전진</a:t>
            </a:r>
            <a:endParaRPr dirty="0"/>
          </a:p>
          <a:p>
            <a:pPr marL="0" marR="0" lvl="0" indent="0" algn="just" rtl="0">
              <a:lnSpc>
                <a:spcPct val="150000"/>
              </a:lnSpc>
              <a:spcBef>
                <a:spcPts val="0"/>
              </a:spcBef>
              <a:spcAft>
                <a:spcPts val="0"/>
              </a:spcAft>
              <a:buClr>
                <a:srgbClr val="000000"/>
              </a:buClr>
              <a:buSzPts val="1100"/>
              <a:buFont typeface="Arial"/>
              <a:buNone/>
            </a:pPr>
            <a:endParaRPr sz="1100" b="0" i="0" u="none" strike="noStrike" cap="none" dirty="0">
              <a:solidFill>
                <a:schemeClr val="dk1"/>
              </a:solidFill>
              <a:latin typeface="Malgun Gothic"/>
              <a:ea typeface="Malgun Gothic"/>
              <a:cs typeface="Malgun Gothic"/>
              <a:sym typeface="Malgun Gothic"/>
            </a:endParaRPr>
          </a:p>
        </p:txBody>
      </p:sp>
      <p:sp>
        <p:nvSpPr>
          <p:cNvPr id="2" name="Google Shape;520;p26">
            <a:extLst>
              <a:ext uri="{FF2B5EF4-FFF2-40B4-BE49-F238E27FC236}">
                <a16:creationId xmlns:a16="http://schemas.microsoft.com/office/drawing/2014/main" id="{1E8080FA-5B10-AFEB-71F6-1E8055D43A66}"/>
              </a:ext>
            </a:extLst>
          </p:cNvPr>
          <p:cNvSpPr txBox="1"/>
          <p:nvPr/>
        </p:nvSpPr>
        <p:spPr>
          <a:xfrm>
            <a:off x="1997808" y="6050756"/>
            <a:ext cx="1662906"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en-US" altLang="ko-KR" sz="900" b="0" i="0" u="none" dirty="0" err="1">
                <a:solidFill>
                  <a:schemeClr val="dk1"/>
                </a:solidFill>
                <a:latin typeface="Malgun Gothic"/>
                <a:ea typeface="Malgun Gothic"/>
                <a:cs typeface="Malgun Gothic"/>
                <a:sym typeface="Malgun Gothic"/>
              </a:rPr>
              <a:t>그림</a:t>
            </a:r>
            <a:r>
              <a:rPr lang="en-US" altLang="ko-KR" sz="900" b="0" i="0" u="none" dirty="0">
                <a:solidFill>
                  <a:schemeClr val="dk1"/>
                </a:solidFill>
                <a:latin typeface="Malgun Gothic"/>
                <a:ea typeface="Malgun Gothic"/>
                <a:cs typeface="Malgun Gothic"/>
                <a:sym typeface="Malgun Gothic"/>
              </a:rPr>
              <a:t> 19] </a:t>
            </a:r>
            <a:r>
              <a:rPr lang="ko-KR" altLang="en-US" sz="900" b="0" i="0" u="none" dirty="0">
                <a:solidFill>
                  <a:schemeClr val="dk1"/>
                </a:solidFill>
                <a:latin typeface="Malgun Gothic"/>
                <a:ea typeface="Malgun Gothic"/>
                <a:cs typeface="Malgun Gothic"/>
                <a:sym typeface="Malgun Gothic"/>
              </a:rPr>
              <a:t>소형로봇 관절제어</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4" name="Google Shape;608;p30">
            <a:extLst>
              <a:ext uri="{FF2B5EF4-FFF2-40B4-BE49-F238E27FC236}">
                <a16:creationId xmlns:a16="http://schemas.microsoft.com/office/drawing/2014/main" id="{537D6BF8-40FD-B77D-001D-3312EA29727E}"/>
              </a:ext>
            </a:extLst>
          </p:cNvPr>
          <p:cNvSpPr txBox="1"/>
          <p:nvPr/>
        </p:nvSpPr>
        <p:spPr>
          <a:xfrm>
            <a:off x="4895962" y="2630749"/>
            <a:ext cx="4127400" cy="2377534"/>
          </a:xfrm>
          <a:prstGeom prst="rect">
            <a:avLst/>
          </a:prstGeom>
          <a:noFill/>
          <a:ln>
            <a:noFill/>
          </a:ln>
        </p:spPr>
        <p:txBody>
          <a:bodyPr spcFirstLastPara="1" wrap="square" lIns="91425" tIns="45700" rIns="91425" bIns="45700" anchor="t" anchorCtr="0">
            <a:spAutoFit/>
          </a:bodyPr>
          <a:lstStyle/>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Arial"/>
                <a:ea typeface="Arial"/>
                <a:cs typeface="Arial"/>
                <a:sym typeface="Arial"/>
              </a:rPr>
              <a:t>모체</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로봇</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컨테이너</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개방</a:t>
            </a:r>
            <a:r>
              <a:rPr lang="en-US" sz="1100" b="0" i="0" u="none" strike="noStrike" cap="none" dirty="0">
                <a:solidFill>
                  <a:schemeClr val="dk1"/>
                </a:solidFill>
                <a:latin typeface="Arial"/>
                <a:ea typeface="Arial"/>
                <a:cs typeface="Arial"/>
                <a:sym typeface="Arial"/>
              </a:rPr>
              <a:t> 시 </a:t>
            </a:r>
            <a:r>
              <a:rPr lang="en-US" sz="1100" b="0" i="0" u="none" strike="noStrike" cap="none" dirty="0" err="1">
                <a:solidFill>
                  <a:schemeClr val="dk1"/>
                </a:solidFill>
                <a:latin typeface="Arial"/>
                <a:ea typeface="Arial"/>
                <a:cs typeface="Arial"/>
                <a:sym typeface="Arial"/>
              </a:rPr>
              <a:t>소형로봇이</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탐사하며</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데이터</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수집</a:t>
            </a:r>
            <a:endParaRPr sz="1100" b="0" i="0" u="none" strike="noStrike" cap="none" dirty="0">
              <a:solidFill>
                <a:schemeClr val="dk1"/>
              </a:solidFill>
              <a:latin typeface="Arial"/>
              <a:ea typeface="Arial"/>
              <a:cs typeface="Arial"/>
              <a:sym typeface="Arial"/>
            </a:endParaRPr>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Arial"/>
                <a:ea typeface="Arial"/>
                <a:cs typeface="Arial"/>
                <a:sym typeface="Arial"/>
              </a:rPr>
              <a:t>데이터</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수집</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경과시간</a:t>
            </a:r>
            <a:r>
              <a:rPr lang="en-US" sz="1100" b="0" i="0" u="none" strike="noStrike" cap="none" dirty="0">
                <a:solidFill>
                  <a:schemeClr val="dk1"/>
                </a:solidFill>
                <a:latin typeface="Arial"/>
                <a:ea typeface="Arial"/>
                <a:cs typeface="Arial"/>
                <a:sym typeface="Arial"/>
              </a:rPr>
              <a:t> 2분 </a:t>
            </a:r>
            <a:r>
              <a:rPr lang="en-US" sz="1100" b="0" i="0" u="none" strike="noStrike" cap="none" dirty="0" err="1">
                <a:solidFill>
                  <a:schemeClr val="dk1"/>
                </a:solidFill>
                <a:latin typeface="Arial"/>
                <a:ea typeface="Arial"/>
                <a:cs typeface="Arial"/>
                <a:sym typeface="Arial"/>
              </a:rPr>
              <a:t>이하인</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경우</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데이터</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수집</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지속</a:t>
            </a:r>
            <a:endParaRPr sz="1100" b="0" i="0" u="none" strike="noStrike" cap="none" dirty="0">
              <a:solidFill>
                <a:schemeClr val="dk1"/>
              </a:solidFill>
              <a:latin typeface="Arial"/>
              <a:ea typeface="Arial"/>
              <a:cs typeface="Arial"/>
              <a:sym typeface="Arial"/>
            </a:endParaRPr>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Arial"/>
                <a:ea typeface="Arial"/>
                <a:cs typeface="Arial"/>
                <a:sym typeface="Arial"/>
              </a:rPr>
              <a:t>데이터</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수신</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경과시간</a:t>
            </a:r>
            <a:r>
              <a:rPr lang="en-US" sz="1100" b="0" i="0" u="none" strike="noStrike" cap="none" dirty="0">
                <a:solidFill>
                  <a:schemeClr val="dk1"/>
                </a:solidFill>
                <a:latin typeface="Arial"/>
                <a:ea typeface="Arial"/>
                <a:cs typeface="Arial"/>
                <a:sym typeface="Arial"/>
              </a:rPr>
              <a:t> 2분 </a:t>
            </a:r>
            <a:r>
              <a:rPr lang="en-US" sz="1100" b="0" i="0" u="none" strike="noStrike" cap="none" dirty="0" err="1">
                <a:solidFill>
                  <a:schemeClr val="dk1"/>
                </a:solidFill>
                <a:latin typeface="Arial"/>
                <a:ea typeface="Arial"/>
                <a:cs typeface="Arial"/>
                <a:sym typeface="Arial"/>
              </a:rPr>
              <a:t>이상인</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경우</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수집한</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재난</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지역</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탐사</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데이터를</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모체</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로봇에</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전송</a:t>
            </a:r>
            <a:endParaRPr sz="1100" b="0" i="0" u="none" strike="noStrike" cap="none" dirty="0">
              <a:solidFill>
                <a:schemeClr val="dk1"/>
              </a:solidFill>
              <a:latin typeface="Arial"/>
              <a:ea typeface="Arial"/>
              <a:cs typeface="Arial"/>
              <a:sym typeface="Arial"/>
            </a:endParaRPr>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Arial"/>
                <a:ea typeface="Arial"/>
                <a:cs typeface="Arial"/>
                <a:sym typeface="Arial"/>
              </a:rPr>
              <a:t>소형</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로봇</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라즈베리파이</a:t>
            </a:r>
            <a:r>
              <a:rPr lang="en-US" sz="1100" b="0" i="0" u="none" strike="noStrike" cap="none" dirty="0">
                <a:solidFill>
                  <a:schemeClr val="dk1"/>
                </a:solidFill>
                <a:latin typeface="Arial"/>
                <a:ea typeface="Arial"/>
                <a:cs typeface="Arial"/>
                <a:sym typeface="Arial"/>
              </a:rPr>
              <a:t> 내 </a:t>
            </a:r>
            <a:r>
              <a:rPr lang="en-US" sz="1100" b="0" i="0" u="none" strike="noStrike" cap="none" dirty="0" err="1">
                <a:solidFill>
                  <a:schemeClr val="dk1"/>
                </a:solidFill>
                <a:latin typeface="Arial"/>
                <a:ea typeface="Arial"/>
                <a:cs typeface="Arial"/>
                <a:sym typeface="Arial"/>
              </a:rPr>
              <a:t>수집</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데이터</a:t>
            </a:r>
            <a:r>
              <a:rPr lang="en-US" sz="1100" b="0" i="0" u="none" strike="noStrike" cap="none" dirty="0">
                <a:solidFill>
                  <a:schemeClr val="dk1"/>
                </a:solidFill>
                <a:latin typeface="Arial"/>
                <a:ea typeface="Arial"/>
                <a:cs typeface="Arial"/>
                <a:sym typeface="Arial"/>
              </a:rPr>
              <a:t> </a:t>
            </a:r>
            <a:r>
              <a:rPr lang="en-US" sz="1100" b="0" i="0" u="none" strike="noStrike" cap="none" dirty="0" err="1">
                <a:solidFill>
                  <a:schemeClr val="dk1"/>
                </a:solidFill>
                <a:latin typeface="Arial"/>
                <a:ea typeface="Arial"/>
                <a:cs typeface="Arial"/>
                <a:sym typeface="Arial"/>
              </a:rPr>
              <a:t>삭제</a:t>
            </a:r>
            <a:endParaRPr dirty="0"/>
          </a:p>
          <a:p>
            <a:pPr marL="228600" marR="0" lvl="0" indent="-228600" algn="just" rtl="0">
              <a:lnSpc>
                <a:spcPct val="150000"/>
              </a:lnSpc>
              <a:spcBef>
                <a:spcPts val="0"/>
              </a:spcBef>
              <a:spcAft>
                <a:spcPts val="0"/>
              </a:spcAft>
              <a:buClr>
                <a:srgbClr val="000000"/>
              </a:buClr>
              <a:buSzPts val="1100"/>
              <a:buFont typeface="Arial"/>
              <a:buAutoNum type="arabicPeriod"/>
            </a:pPr>
            <a:r>
              <a:rPr lang="en-US" sz="1100" b="0" i="0" u="none" strike="noStrike" cap="none" dirty="0" err="1">
                <a:solidFill>
                  <a:schemeClr val="dk1"/>
                </a:solidFill>
                <a:latin typeface="Malgun Gothic"/>
                <a:ea typeface="Malgun Gothic"/>
                <a:cs typeface="Malgun Gothic"/>
                <a:sym typeface="Malgun Gothic"/>
              </a:rPr>
              <a:t>소형</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로봇이</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카메라</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센서를</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이용하여</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촬영한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재난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지역</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영상은</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서버에서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실시간</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스트리밍할</a:t>
            </a:r>
            <a:r>
              <a:rPr lang="en-US" sz="1100" b="0" i="0" u="none" strike="noStrike" cap="none" dirty="0">
                <a:solidFill>
                  <a:schemeClr val="dk1"/>
                </a:solidFill>
                <a:latin typeface="Malgun Gothic"/>
                <a:ea typeface="Malgun Gothic"/>
                <a:cs typeface="Malgun Gothic"/>
                <a:sym typeface="Malgun Gothic"/>
              </a:rPr>
              <a:t> 수 </a:t>
            </a:r>
            <a:r>
              <a:rPr lang="en-US" sz="1100" b="0" i="0" u="none" strike="noStrike" cap="none" dirty="0" err="1">
                <a:solidFill>
                  <a:schemeClr val="dk1"/>
                </a:solidFill>
                <a:latin typeface="Malgun Gothic"/>
                <a:ea typeface="Malgun Gothic"/>
                <a:cs typeface="Malgun Gothic"/>
                <a:sym typeface="Malgun Gothic"/>
              </a:rPr>
              <a:t>있도록</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서버로</a:t>
            </a:r>
            <a:r>
              <a:rPr lang="en-US" sz="1100" b="0" i="0" u="none" strike="noStrike" cap="none" dirty="0">
                <a:solidFill>
                  <a:schemeClr val="dk1"/>
                </a:solidFill>
                <a:latin typeface="Malgun Gothic"/>
                <a:ea typeface="Malgun Gothic"/>
                <a:cs typeface="Malgun Gothic"/>
                <a:sym typeface="Malgun Gothic"/>
              </a:rPr>
              <a:t> </a:t>
            </a:r>
            <a:r>
              <a:rPr lang="en-US" sz="1100" b="0" i="0" u="none" strike="noStrike" cap="none" dirty="0" err="1">
                <a:solidFill>
                  <a:schemeClr val="dk1"/>
                </a:solidFill>
                <a:latin typeface="Malgun Gothic"/>
                <a:ea typeface="Malgun Gothic"/>
                <a:cs typeface="Malgun Gothic"/>
                <a:sym typeface="Malgun Gothic"/>
              </a:rPr>
              <a:t>전송</a:t>
            </a:r>
            <a:endParaRPr sz="1100" b="0" i="0" u="none" strike="noStrike" cap="none" dirty="0">
              <a:solidFill>
                <a:srgbClr val="000000"/>
              </a:solidFill>
              <a:latin typeface="Arial"/>
              <a:ea typeface="Arial"/>
              <a:cs typeface="Arial"/>
              <a:sym typeface="Arial"/>
            </a:endParaRPr>
          </a:p>
          <a:p>
            <a:pPr marL="228600" marR="0" lvl="0" indent="-158750" algn="just" rtl="0">
              <a:lnSpc>
                <a:spcPct val="150000"/>
              </a:lnSpc>
              <a:spcBef>
                <a:spcPts val="0"/>
              </a:spcBef>
              <a:spcAft>
                <a:spcPts val="0"/>
              </a:spcAft>
              <a:buClr>
                <a:srgbClr val="000000"/>
              </a:buClr>
              <a:buSzPts val="1100"/>
              <a:buFont typeface="Arial"/>
              <a:buNone/>
            </a:pPr>
            <a:endParaRPr sz="1100" b="0" i="0" u="none" strike="noStrike" cap="none" dirty="0">
              <a:solidFill>
                <a:schemeClr val="dk1"/>
              </a:solidFill>
              <a:latin typeface="Arial"/>
              <a:ea typeface="Arial"/>
              <a:cs typeface="Arial"/>
              <a:sym typeface="Arial"/>
            </a:endParaRPr>
          </a:p>
        </p:txBody>
      </p:sp>
      <p:graphicFrame>
        <p:nvGraphicFramePr>
          <p:cNvPr id="578" name="Google Shape;578;p29"/>
          <p:cNvGraphicFramePr/>
          <p:nvPr>
            <p:extLst>
              <p:ext uri="{D42A27DB-BD31-4B8C-83A1-F6EECF244321}">
                <p14:modId xmlns:p14="http://schemas.microsoft.com/office/powerpoint/2010/main" val="3174527486"/>
              </p:ext>
            </p:extLst>
          </p:nvPr>
        </p:nvGraphicFramePr>
        <p:xfrm>
          <a:off x="174613" y="1730375"/>
          <a:ext cx="8848725" cy="4651375"/>
        </p:xfrm>
        <a:graphic>
          <a:graphicData uri="http://schemas.openxmlformats.org/drawingml/2006/table">
            <a:tbl>
              <a:tblPr>
                <a:noFill/>
                <a:tableStyleId>{63333E97-AB35-41CD-AE6E-F86F56BE420D}</a:tableStyleId>
              </a:tblPr>
              <a:tblGrid>
                <a:gridCol w="8848725">
                  <a:extLst>
                    <a:ext uri="{9D8B030D-6E8A-4147-A177-3AD203B41FA5}">
                      <a16:colId xmlns:a16="http://schemas.microsoft.com/office/drawing/2014/main" val="20000"/>
                    </a:ext>
                  </a:extLst>
                </a:gridCol>
              </a:tblGrid>
              <a:tr h="307750">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흐름도</a:t>
                      </a:r>
                      <a:endParaRPr sz="14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BFBFBF"/>
                      </a:solidFill>
                      <a:prstDash val="solid"/>
                      <a:round/>
                      <a:headEnd type="none" w="sm" len="sm"/>
                      <a:tailEnd type="none" w="sm" len="sm"/>
                    </a:lnB>
                    <a:solidFill>
                      <a:srgbClr val="B9CDE5">
                        <a:alpha val="49411"/>
                      </a:srgbClr>
                    </a:solidFill>
                  </a:tcPr>
                </a:tc>
                <a:extLst>
                  <a:ext uri="{0D108BD9-81ED-4DB2-BD59-A6C34878D82A}">
                    <a16:rowId xmlns:a16="http://schemas.microsoft.com/office/drawing/2014/main" val="10000"/>
                  </a:ext>
                </a:extLst>
              </a:tr>
              <a:tr h="4343625">
                <a:tc>
                  <a:txBody>
                    <a:bodyPr/>
                    <a:lstStyle/>
                    <a:p>
                      <a:pPr marL="457200" marR="0" lvl="0" indent="0" algn="just" rtl="0">
                        <a:lnSpc>
                          <a:spcPct val="150000"/>
                        </a:lnSpc>
                        <a:spcBef>
                          <a:spcPts val="0"/>
                        </a:spcBef>
                        <a:spcAft>
                          <a:spcPts val="0"/>
                        </a:spcAft>
                        <a:buClr>
                          <a:srgbClr val="000000"/>
                        </a:buClr>
                        <a:buSzPts val="1200"/>
                        <a:buFont typeface="Arial"/>
                        <a:buNone/>
                      </a:pPr>
                      <a:endParaRPr sz="1200" u="none" strike="noStrike" cap="none" dirty="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chemeClr val="dk1"/>
                        </a:solidFill>
                        <a:latin typeface="Malgun Gothic"/>
                        <a:ea typeface="Malgun Gothic"/>
                        <a:cs typeface="Malgun Gothic"/>
                        <a:sym typeface="Malgun Gothic"/>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79" name="Google Shape;579;p29"/>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580" name="Google Shape;580;p29"/>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581" name="Google Shape;581;p29"/>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582" name="Google Shape;582;p29"/>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기능</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처리도</a:t>
            </a:r>
            <a:r>
              <a:rPr lang="en-US" altLang="ko-KR" sz="1700" b="1" i="0" u="none" strike="noStrike" cap="none" dirty="0">
                <a:solidFill>
                  <a:schemeClr val="lt1"/>
                </a:solidFill>
                <a:latin typeface="Malgun Gothic"/>
                <a:ea typeface="Malgun Gothic"/>
                <a:cs typeface="Malgun Gothic"/>
                <a:sym typeface="Malgun Gothic"/>
              </a:rPr>
              <a:t> </a:t>
            </a:r>
            <a:r>
              <a:rPr lang="en-US" altLang="ko-KR" b="1" i="0" u="none" strike="noStrike" cap="none" dirty="0">
                <a:solidFill>
                  <a:schemeClr val="lt1"/>
                </a:solidFill>
                <a:latin typeface="Malgun Gothic"/>
                <a:ea typeface="Malgun Gothic"/>
                <a:cs typeface="Malgun Gothic"/>
                <a:sym typeface="Malgun Gothic"/>
              </a:rPr>
              <a:t>(3/4)</a:t>
            </a:r>
            <a:endParaRPr sz="1400" b="0" i="0" u="none" strike="noStrike" cap="none" dirty="0">
              <a:solidFill>
                <a:srgbClr val="000000"/>
              </a:solidFill>
              <a:latin typeface="Arial"/>
              <a:ea typeface="Arial"/>
              <a:cs typeface="Arial"/>
              <a:sym typeface="Arial"/>
            </a:endParaRPr>
          </a:p>
        </p:txBody>
      </p:sp>
      <p:pic>
        <p:nvPicPr>
          <p:cNvPr id="583" name="Google Shape;583;p29"/>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584" name="Google Shape;584;p29"/>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585" name="Google Shape;585;p2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587" name="Google Shape;587;p29"/>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588" name="Google Shape;588;p29"/>
          <p:cNvGraphicFramePr/>
          <p:nvPr>
            <p:extLst>
              <p:ext uri="{D42A27DB-BD31-4B8C-83A1-F6EECF244321}">
                <p14:modId xmlns:p14="http://schemas.microsoft.com/office/powerpoint/2010/main" val="4150135899"/>
              </p:ext>
            </p:extLst>
          </p:nvPr>
        </p:nvGraphicFramePr>
        <p:xfrm>
          <a:off x="174625" y="1220787"/>
          <a:ext cx="8866150" cy="396050"/>
        </p:xfrm>
        <a:graphic>
          <a:graphicData uri="http://schemas.openxmlformats.org/drawingml/2006/table">
            <a:tbl>
              <a:tblPr>
                <a:noFill/>
                <a:tableStyleId>{63333E97-AB35-41CD-AE6E-F86F56BE420D}</a:tableStyleId>
              </a:tblPr>
              <a:tblGrid>
                <a:gridCol w="520700">
                  <a:extLst>
                    <a:ext uri="{9D8B030D-6E8A-4147-A177-3AD203B41FA5}">
                      <a16:colId xmlns:a16="http://schemas.microsoft.com/office/drawing/2014/main" val="20000"/>
                    </a:ext>
                  </a:extLst>
                </a:gridCol>
                <a:gridCol w="2005000">
                  <a:extLst>
                    <a:ext uri="{9D8B030D-6E8A-4147-A177-3AD203B41FA5}">
                      <a16:colId xmlns:a16="http://schemas.microsoft.com/office/drawing/2014/main" val="20001"/>
                    </a:ext>
                  </a:extLst>
                </a:gridCol>
                <a:gridCol w="633425">
                  <a:extLst>
                    <a:ext uri="{9D8B030D-6E8A-4147-A177-3AD203B41FA5}">
                      <a16:colId xmlns:a16="http://schemas.microsoft.com/office/drawing/2014/main" val="20002"/>
                    </a:ext>
                  </a:extLst>
                </a:gridCol>
                <a:gridCol w="2539975">
                  <a:extLst>
                    <a:ext uri="{9D8B030D-6E8A-4147-A177-3AD203B41FA5}">
                      <a16:colId xmlns:a16="http://schemas.microsoft.com/office/drawing/2014/main" val="20003"/>
                    </a:ext>
                  </a:extLst>
                </a:gridCol>
                <a:gridCol w="679475">
                  <a:extLst>
                    <a:ext uri="{9D8B030D-6E8A-4147-A177-3AD203B41FA5}">
                      <a16:colId xmlns:a16="http://schemas.microsoft.com/office/drawing/2014/main" val="20004"/>
                    </a:ext>
                  </a:extLst>
                </a:gridCol>
                <a:gridCol w="1120750">
                  <a:extLst>
                    <a:ext uri="{9D8B030D-6E8A-4147-A177-3AD203B41FA5}">
                      <a16:colId xmlns:a16="http://schemas.microsoft.com/office/drawing/2014/main" val="20005"/>
                    </a:ext>
                  </a:extLst>
                </a:gridCol>
                <a:gridCol w="650900">
                  <a:extLst>
                    <a:ext uri="{9D8B030D-6E8A-4147-A177-3AD203B41FA5}">
                      <a16:colId xmlns:a16="http://schemas.microsoft.com/office/drawing/2014/main" val="20006"/>
                    </a:ext>
                  </a:extLst>
                </a:gridCol>
                <a:gridCol w="715925">
                  <a:extLst>
                    <a:ext uri="{9D8B030D-6E8A-4147-A177-3AD203B41FA5}">
                      <a16:colId xmlns:a16="http://schemas.microsoft.com/office/drawing/2014/main" val="20007"/>
                    </a:ext>
                  </a:extLst>
                </a:gridCol>
              </a:tblGrid>
              <a:tr h="388950">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구분</a:t>
                      </a:r>
                      <a:endParaRPr sz="1000" u="none" strike="noStrike" cap="none"/>
                    </a:p>
                  </a:txBody>
                  <a:tcPr marL="91450" marR="91450" marT="45625" marB="4562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err="1">
                          <a:solidFill>
                            <a:schemeClr val="dk1"/>
                          </a:solidFill>
                          <a:latin typeface="Malgun Gothic"/>
                          <a:ea typeface="Malgun Gothic"/>
                          <a:cs typeface="Malgun Gothic"/>
                          <a:sym typeface="Malgun Gothic"/>
                        </a:rPr>
                        <a:t>소형로봇</a:t>
                      </a:r>
                      <a:r>
                        <a:rPr lang="en-US" sz="1000" u="none" strike="noStrike" cap="none" dirty="0">
                          <a:solidFill>
                            <a:schemeClr val="dk1"/>
                          </a:solidFill>
                          <a:latin typeface="Malgun Gothic"/>
                          <a:ea typeface="Malgun Gothic"/>
                          <a:cs typeface="Malgun Gothic"/>
                          <a:sym typeface="Malgun Gothic"/>
                        </a:rPr>
                        <a:t> </a:t>
                      </a:r>
                      <a:r>
                        <a:rPr lang="en-US" sz="1000" u="none" strike="noStrike" cap="none" dirty="0" err="1">
                          <a:solidFill>
                            <a:schemeClr val="dk1"/>
                          </a:solidFill>
                          <a:latin typeface="Malgun Gothic"/>
                          <a:ea typeface="Malgun Gothic"/>
                          <a:cs typeface="Malgun Gothic"/>
                          <a:sym typeface="Malgun Gothic"/>
                        </a:rPr>
                        <a:t>데이터</a:t>
                      </a:r>
                      <a:r>
                        <a:rPr lang="ko-KR" altLang="en-US" sz="1000" u="none" strike="noStrike" cap="none" dirty="0">
                          <a:solidFill>
                            <a:schemeClr val="dk1"/>
                          </a:solidFill>
                          <a:latin typeface="Malgun Gothic"/>
                          <a:ea typeface="Malgun Gothic"/>
                          <a:cs typeface="Malgun Gothic"/>
                          <a:sym typeface="Malgun Gothic"/>
                        </a:rPr>
                        <a:t> 처리</a:t>
                      </a:r>
                      <a:r>
                        <a:rPr lang="en-US" sz="1000" u="none" strike="noStrike" cap="none" dirty="0">
                          <a:solidFill>
                            <a:schemeClr val="dk1"/>
                          </a:solidFill>
                          <a:latin typeface="Malgun Gothic"/>
                          <a:ea typeface="Malgun Gothic"/>
                          <a:cs typeface="Malgun Gothic"/>
                          <a:sym typeface="Malgun Gothic"/>
                        </a:rPr>
                        <a:t> </a:t>
                      </a:r>
                    </a:p>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err="1">
                          <a:solidFill>
                            <a:schemeClr val="dk1"/>
                          </a:solidFill>
                          <a:latin typeface="Malgun Gothic"/>
                          <a:ea typeface="Malgun Gothic"/>
                          <a:cs typeface="Malgun Gothic"/>
                          <a:sym typeface="Malgun Gothic"/>
                        </a:rPr>
                        <a:t>기능</a:t>
                      </a:r>
                      <a:r>
                        <a:rPr lang="en-US" sz="1000" u="none" strike="noStrike" cap="none" dirty="0">
                          <a:solidFill>
                            <a:schemeClr val="dk1"/>
                          </a:solidFill>
                          <a:latin typeface="Malgun Gothic"/>
                          <a:ea typeface="Malgun Gothic"/>
                          <a:cs typeface="Malgun Gothic"/>
                          <a:sym typeface="Malgun Gothic"/>
                        </a:rPr>
                        <a:t> </a:t>
                      </a:r>
                      <a:r>
                        <a:rPr lang="en-US" sz="1000" u="none" strike="noStrike" cap="none" dirty="0" err="1">
                          <a:solidFill>
                            <a:schemeClr val="dk1"/>
                          </a:solidFill>
                          <a:latin typeface="Malgun Gothic"/>
                          <a:ea typeface="Malgun Gothic"/>
                          <a:cs typeface="Malgun Gothic"/>
                          <a:sym typeface="Malgun Gothic"/>
                        </a:rPr>
                        <a:t>흐름도</a:t>
                      </a:r>
                      <a:endParaRPr sz="1000" u="none" strike="noStrike" cap="none" dirty="0">
                        <a:solidFill>
                          <a:schemeClr val="dk1"/>
                        </a:solidFill>
                        <a:latin typeface="Malgun Gothic"/>
                        <a:ea typeface="Malgun Gothic"/>
                        <a:cs typeface="Malgun Gothic"/>
                        <a:sym typeface="Malgun Gothic"/>
                      </a:endParaRPr>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설명</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20000"/>
                        </a:lnSpc>
                        <a:spcBef>
                          <a:spcPts val="0"/>
                        </a:spcBef>
                        <a:spcAft>
                          <a:spcPts val="0"/>
                        </a:spcAft>
                        <a:buClr>
                          <a:schemeClr val="dk1"/>
                        </a:buClr>
                        <a:buSzPts val="1000"/>
                        <a:buFont typeface="Malgun Gothic"/>
                        <a:buNone/>
                      </a:pPr>
                      <a:r>
                        <a:rPr lang="en-US" sz="1000" u="none" strike="noStrike" cap="none">
                          <a:solidFill>
                            <a:schemeClr val="dk1"/>
                          </a:solidFill>
                          <a:latin typeface="Malgun Gothic"/>
                          <a:ea typeface="Malgun Gothic"/>
                          <a:cs typeface="Malgun Gothic"/>
                          <a:sym typeface="Malgun Gothic"/>
                        </a:rPr>
                        <a:t>소형로봇의 데이터 전송 프로그램</a:t>
                      </a:r>
                      <a:endParaRPr/>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작성일</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2023. 07. 10.</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chemeClr val="lt1">
                        <a:alpha val="49411"/>
                      </a:scheme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Page</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dirty="0">
                          <a:solidFill>
                            <a:srgbClr val="3B5AA8"/>
                          </a:solidFill>
                          <a:latin typeface="Malgun Gothic"/>
                          <a:ea typeface="Malgun Gothic"/>
                          <a:cs typeface="Malgun Gothic"/>
                          <a:sym typeface="Malgun Gothic"/>
                        </a:rPr>
                        <a:t>3/4</a:t>
                      </a:r>
                      <a:endParaRPr sz="1000" u="none" strike="noStrike" cap="none" dirty="0"/>
                    </a:p>
                  </a:txBody>
                  <a:tcPr marL="91450" marR="91450" marT="45625" marB="4562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590" name="Google Shape;590;p29"/>
          <p:cNvPicPr preferRelativeResize="0"/>
          <p:nvPr/>
        </p:nvPicPr>
        <p:blipFill rotWithShape="1">
          <a:blip r:embed="rId5">
            <a:alphaModFix/>
          </a:blip>
          <a:srcRect/>
          <a:stretch/>
        </p:blipFill>
        <p:spPr>
          <a:xfrm>
            <a:off x="174613" y="2186478"/>
            <a:ext cx="3950118" cy="4027489"/>
          </a:xfrm>
          <a:prstGeom prst="rect">
            <a:avLst/>
          </a:prstGeom>
          <a:noFill/>
          <a:ln>
            <a:noFill/>
          </a:ln>
        </p:spPr>
      </p:pic>
      <p:sp>
        <p:nvSpPr>
          <p:cNvPr id="591" name="Google Shape;591;p29"/>
          <p:cNvSpPr txBox="1"/>
          <p:nvPr/>
        </p:nvSpPr>
        <p:spPr>
          <a:xfrm>
            <a:off x="1191795" y="2055811"/>
            <a:ext cx="2430462" cy="2667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404040"/>
              </a:buClr>
              <a:buSzPts val="1000"/>
              <a:buFont typeface="Malgun Gothic"/>
              <a:buNone/>
            </a:pPr>
            <a:r>
              <a:rPr lang="en-US" sz="1000" b="1" i="0" u="none" strike="noStrike" cap="none" dirty="0">
                <a:solidFill>
                  <a:srgbClr val="404040"/>
                </a:solidFill>
                <a:latin typeface="Malgun Gothic"/>
                <a:ea typeface="Malgun Gothic"/>
                <a:cs typeface="Malgun Gothic"/>
                <a:sym typeface="Malgun Gothic"/>
              </a:rPr>
              <a:t>[</a:t>
            </a:r>
            <a:r>
              <a:rPr lang="en-US" sz="1000" b="1" i="0" u="none" strike="noStrike" cap="none" dirty="0" err="1">
                <a:solidFill>
                  <a:srgbClr val="404040"/>
                </a:solidFill>
                <a:latin typeface="Malgun Gothic"/>
                <a:ea typeface="Malgun Gothic"/>
                <a:cs typeface="Malgun Gothic"/>
                <a:sym typeface="Malgun Gothic"/>
              </a:rPr>
              <a:t>소형로봇</a:t>
            </a:r>
            <a:r>
              <a:rPr lang="en-US" sz="1000" b="1" i="0" u="none" strike="noStrike" cap="none" dirty="0">
                <a:solidFill>
                  <a:srgbClr val="404040"/>
                </a:solidFill>
                <a:latin typeface="Malgun Gothic"/>
                <a:ea typeface="Malgun Gothic"/>
                <a:cs typeface="Malgun Gothic"/>
                <a:sym typeface="Malgun Gothic"/>
              </a:rPr>
              <a:t> </a:t>
            </a:r>
            <a:r>
              <a:rPr lang="en-US" sz="1000" b="1" i="0" u="none" strike="noStrike" cap="none" dirty="0" err="1">
                <a:solidFill>
                  <a:srgbClr val="404040"/>
                </a:solidFill>
                <a:latin typeface="Malgun Gothic"/>
                <a:ea typeface="Malgun Gothic"/>
                <a:cs typeface="Malgun Gothic"/>
                <a:sym typeface="Malgun Gothic"/>
              </a:rPr>
              <a:t>모체로봇간</a:t>
            </a:r>
            <a:r>
              <a:rPr lang="en-US" sz="1000" b="1" i="0" u="none" strike="noStrike" cap="none" dirty="0">
                <a:solidFill>
                  <a:srgbClr val="404040"/>
                </a:solidFill>
                <a:latin typeface="Malgun Gothic"/>
                <a:ea typeface="Malgun Gothic"/>
                <a:cs typeface="Malgun Gothic"/>
                <a:sym typeface="Malgun Gothic"/>
              </a:rPr>
              <a:t> </a:t>
            </a:r>
            <a:r>
              <a:rPr lang="en-US" sz="1000" b="1" i="0" u="none" strike="noStrike" cap="none" dirty="0" err="1">
                <a:solidFill>
                  <a:srgbClr val="404040"/>
                </a:solidFill>
                <a:latin typeface="Malgun Gothic"/>
                <a:ea typeface="Malgun Gothic"/>
                <a:cs typeface="Malgun Gothic"/>
                <a:sym typeface="Malgun Gothic"/>
              </a:rPr>
              <a:t>데이터</a:t>
            </a:r>
            <a:r>
              <a:rPr lang="en-US" sz="1000" b="1" i="0" u="none" strike="noStrike" cap="none" dirty="0">
                <a:solidFill>
                  <a:srgbClr val="404040"/>
                </a:solidFill>
                <a:latin typeface="Malgun Gothic"/>
                <a:ea typeface="Malgun Gothic"/>
                <a:cs typeface="Malgun Gothic"/>
                <a:sym typeface="Malgun Gothic"/>
              </a:rPr>
              <a:t> </a:t>
            </a:r>
            <a:r>
              <a:rPr lang="en-US" sz="1000" b="1" i="0" u="none" strike="noStrike" cap="none" dirty="0" err="1">
                <a:solidFill>
                  <a:srgbClr val="404040"/>
                </a:solidFill>
                <a:latin typeface="Malgun Gothic"/>
                <a:ea typeface="Malgun Gothic"/>
                <a:cs typeface="Malgun Gothic"/>
                <a:sym typeface="Malgun Gothic"/>
              </a:rPr>
              <a:t>전송</a:t>
            </a:r>
            <a:r>
              <a:rPr lang="en-US" sz="1000" b="1" i="0" u="none" strike="noStrike" cap="none" dirty="0">
                <a:solidFill>
                  <a:srgbClr val="404040"/>
                </a:solidFill>
                <a:latin typeface="Malgun Gothic"/>
                <a:ea typeface="Malgun Gothic"/>
                <a:cs typeface="Malgun Gothic"/>
                <a:sym typeface="Malgun Gothic"/>
              </a:rPr>
              <a:t>]</a:t>
            </a:r>
            <a:endParaRPr sz="1400" b="0" i="0" u="none" strike="noStrike" cap="none" dirty="0">
              <a:solidFill>
                <a:srgbClr val="000000"/>
              </a:solidFill>
              <a:latin typeface="Arial"/>
              <a:ea typeface="Arial"/>
              <a:cs typeface="Arial"/>
              <a:sym typeface="Arial"/>
            </a:endParaRPr>
          </a:p>
        </p:txBody>
      </p:sp>
      <p:sp>
        <p:nvSpPr>
          <p:cNvPr id="2" name="Google Shape;520;p26">
            <a:extLst>
              <a:ext uri="{FF2B5EF4-FFF2-40B4-BE49-F238E27FC236}">
                <a16:creationId xmlns:a16="http://schemas.microsoft.com/office/drawing/2014/main" id="{AC6D9BE2-BD74-490C-FBC4-2AEA3A27E996}"/>
              </a:ext>
            </a:extLst>
          </p:cNvPr>
          <p:cNvSpPr txBox="1"/>
          <p:nvPr/>
        </p:nvSpPr>
        <p:spPr>
          <a:xfrm>
            <a:off x="1997808" y="6050756"/>
            <a:ext cx="2503172"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en-US" altLang="ko-KR" sz="900" b="0" i="0" u="none" dirty="0" err="1">
                <a:solidFill>
                  <a:schemeClr val="dk1"/>
                </a:solidFill>
                <a:latin typeface="Malgun Gothic"/>
                <a:ea typeface="Malgun Gothic"/>
                <a:cs typeface="Malgun Gothic"/>
                <a:sym typeface="Malgun Gothic"/>
              </a:rPr>
              <a:t>그림</a:t>
            </a:r>
            <a:r>
              <a:rPr lang="en-US" altLang="ko-KR" sz="900" b="0" i="0" u="none" dirty="0">
                <a:solidFill>
                  <a:schemeClr val="dk1"/>
                </a:solidFill>
                <a:latin typeface="Malgun Gothic"/>
                <a:ea typeface="Malgun Gothic"/>
                <a:cs typeface="Malgun Gothic"/>
                <a:sym typeface="Malgun Gothic"/>
              </a:rPr>
              <a:t> 20] </a:t>
            </a:r>
            <a:r>
              <a:rPr lang="ko-KR" altLang="en-US" sz="900" b="0" i="0" u="none" dirty="0">
                <a:solidFill>
                  <a:schemeClr val="dk1"/>
                </a:solidFill>
                <a:latin typeface="Malgun Gothic"/>
                <a:ea typeface="Malgun Gothic"/>
                <a:cs typeface="Malgun Gothic"/>
                <a:sym typeface="Malgun Gothic"/>
              </a:rPr>
              <a:t>소형로봇 모체로봇 간 데이터 전송</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126" name="Google Shape;126;p3"/>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127" name="Google Shape;127;p3"/>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128" name="Google Shape;128;p3"/>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시장/기술 동향 분석</a:t>
            </a:r>
            <a:endParaRPr sz="1400" b="0" i="0" u="none" strike="noStrike" cap="none">
              <a:solidFill>
                <a:srgbClr val="000000"/>
              </a:solidFill>
              <a:latin typeface="Arial"/>
              <a:ea typeface="Arial"/>
              <a:cs typeface="Arial"/>
              <a:sym typeface="Arial"/>
            </a:endParaRPr>
          </a:p>
        </p:txBody>
      </p:sp>
      <p:pic>
        <p:nvPicPr>
          <p:cNvPr id="129" name="Google Shape;129;p3"/>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130" name="Google Shape;130;p3"/>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132" name="Google Shape;132;p3"/>
          <p:cNvPicPr preferRelativeResize="0"/>
          <p:nvPr/>
        </p:nvPicPr>
        <p:blipFill rotWithShape="1">
          <a:blip r:embed="rId4">
            <a:alphaModFix/>
          </a:blip>
          <a:srcRect/>
          <a:stretch/>
        </p:blipFill>
        <p:spPr>
          <a:xfrm>
            <a:off x="8115300" y="125412"/>
            <a:ext cx="868362" cy="279400"/>
          </a:xfrm>
          <a:prstGeom prst="rect">
            <a:avLst/>
          </a:prstGeom>
          <a:noFill/>
          <a:ln>
            <a:noFill/>
          </a:ln>
        </p:spPr>
      </p:pic>
      <p:pic>
        <p:nvPicPr>
          <p:cNvPr id="133" name="Google Shape;133;p3"/>
          <p:cNvPicPr preferRelativeResize="0"/>
          <p:nvPr/>
        </p:nvPicPr>
        <p:blipFill rotWithShape="1">
          <a:blip r:embed="rId5">
            <a:alphaModFix/>
          </a:blip>
          <a:srcRect b="9487"/>
          <a:stretch/>
        </p:blipFill>
        <p:spPr>
          <a:xfrm>
            <a:off x="141287" y="1108075"/>
            <a:ext cx="5078412" cy="2320925"/>
          </a:xfrm>
          <a:prstGeom prst="rect">
            <a:avLst/>
          </a:prstGeom>
          <a:noFill/>
          <a:ln>
            <a:noFill/>
          </a:ln>
        </p:spPr>
      </p:pic>
      <p:sp>
        <p:nvSpPr>
          <p:cNvPr id="134" name="Google Shape;134;p3"/>
          <p:cNvSpPr txBox="1"/>
          <p:nvPr/>
        </p:nvSpPr>
        <p:spPr>
          <a:xfrm>
            <a:off x="107950" y="6323013"/>
            <a:ext cx="4162425" cy="36929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chemeClr val="dk1"/>
              </a:buClr>
              <a:buSzPts val="900"/>
              <a:buFont typeface="Malgun Gothic"/>
              <a:buNone/>
            </a:pPr>
            <a:r>
              <a:rPr lang="ko-KR" altLang="en-US" sz="900" b="0" i="0" u="none" strike="noStrike" cap="none" dirty="0">
                <a:solidFill>
                  <a:schemeClr val="dk1"/>
                </a:solidFill>
                <a:latin typeface="Malgun Gothic"/>
                <a:ea typeface="Malgun Gothic"/>
                <a:cs typeface="Malgun Gothic"/>
                <a:sym typeface="Malgun Gothic"/>
              </a:rPr>
              <a:t>출처</a:t>
            </a:r>
            <a:r>
              <a:rPr lang="en-US" altLang="ko-KR" sz="900" dirty="0">
                <a:solidFill>
                  <a:schemeClr val="dk1"/>
                </a:solidFill>
                <a:latin typeface="Malgun Gothic"/>
                <a:ea typeface="Malgun Gothic"/>
                <a:cs typeface="Malgun Gothic"/>
                <a:sym typeface="Malgun Gothic"/>
              </a:rPr>
              <a:t>:</a:t>
            </a:r>
            <a:r>
              <a:rPr lang="en-US" altLang="ko-KR" sz="900" b="0" i="0" u="none" strike="noStrike" cap="none" dirty="0">
                <a:solidFill>
                  <a:schemeClr val="dk1"/>
                </a:solidFill>
                <a:latin typeface="Malgun Gothic"/>
                <a:ea typeface="Malgun Gothic"/>
                <a:cs typeface="Malgun Gothic"/>
                <a:sym typeface="Malgun Gothic"/>
              </a:rPr>
              <a:t> </a:t>
            </a:r>
            <a:r>
              <a:rPr lang="en-US" sz="900" b="0" i="0" u="none" strike="noStrike" cap="none" dirty="0">
                <a:solidFill>
                  <a:schemeClr val="dk1"/>
                </a:solidFill>
                <a:latin typeface="Malgun Gothic"/>
                <a:ea typeface="Malgun Gothic"/>
                <a:cs typeface="Malgun Gothic"/>
                <a:sym typeface="Malgun Gothic"/>
              </a:rPr>
              <a:t>1). [</a:t>
            </a:r>
            <a:r>
              <a:rPr lang="en-US" sz="900" b="0" i="0" u="none" strike="noStrike" cap="none" dirty="0" err="1">
                <a:solidFill>
                  <a:schemeClr val="dk1"/>
                </a:solidFill>
                <a:latin typeface="Malgun Gothic"/>
                <a:ea typeface="Malgun Gothic"/>
                <a:cs typeface="Malgun Gothic"/>
                <a:sym typeface="Malgun Gothic"/>
              </a:rPr>
              <a:t>한국</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수출입은행</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해외경제연구소</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로봇산업</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동향</a:t>
            </a:r>
            <a:r>
              <a:rPr lang="en-US" sz="900" b="0" i="0" u="none" strike="noStrike" cap="none" dirty="0">
                <a:solidFill>
                  <a:schemeClr val="dk1"/>
                </a:solidFill>
                <a:latin typeface="Malgun Gothic"/>
                <a:ea typeface="Malgun Gothic"/>
                <a:cs typeface="Malgun Gothic"/>
                <a:sym typeface="Malgun Gothic"/>
              </a:rPr>
              <a:t> 및 </a:t>
            </a:r>
            <a:r>
              <a:rPr lang="en-US" sz="900" b="0" i="0" u="none" strike="noStrike" cap="none" dirty="0" err="1">
                <a:solidFill>
                  <a:schemeClr val="dk1"/>
                </a:solidFill>
                <a:latin typeface="Malgun Gothic"/>
                <a:ea typeface="Malgun Gothic"/>
                <a:cs typeface="Malgun Gothic"/>
                <a:sym typeface="Malgun Gothic"/>
              </a:rPr>
              <a:t>성장전략</a:t>
            </a:r>
            <a:endParaRPr sz="1400" b="0" i="0" u="none" strike="noStrike" cap="none" dirty="0">
              <a:solidFill>
                <a:srgbClr val="000000"/>
              </a:solidFill>
              <a:latin typeface="Arial"/>
              <a:ea typeface="Arial"/>
              <a:cs typeface="Arial"/>
              <a:sym typeface="Arial"/>
            </a:endParaRPr>
          </a:p>
          <a:p>
            <a:pPr marL="0" marR="0" lvl="0" indent="0"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        2). [</a:t>
            </a:r>
            <a:r>
              <a:rPr lang="en-US" sz="900" b="0" i="0" u="none" strike="noStrike" cap="none" dirty="0" err="1">
                <a:solidFill>
                  <a:schemeClr val="dk1"/>
                </a:solidFill>
                <a:latin typeface="Malgun Gothic"/>
                <a:ea typeface="Malgun Gothic"/>
                <a:cs typeface="Malgun Gothic"/>
                <a:sym typeface="Malgun Gothic"/>
              </a:rPr>
              <a:t>한국로봇산업진흥원</a:t>
            </a:r>
            <a:r>
              <a:rPr lang="en-US" sz="900" b="0" i="0" u="none" strike="noStrike" cap="none" dirty="0">
                <a:solidFill>
                  <a:schemeClr val="dk1"/>
                </a:solidFill>
                <a:latin typeface="Malgun Gothic"/>
                <a:ea typeface="Malgun Gothic"/>
                <a:cs typeface="Malgun Gothic"/>
                <a:sym typeface="Malgun Gothic"/>
              </a:rPr>
              <a:t>] 2021년 </a:t>
            </a:r>
            <a:r>
              <a:rPr lang="en-US" sz="900" b="0" i="0" u="none" strike="noStrike" cap="none" dirty="0" err="1">
                <a:solidFill>
                  <a:schemeClr val="dk1"/>
                </a:solidFill>
                <a:latin typeface="Malgun Gothic"/>
                <a:ea typeface="Malgun Gothic"/>
                <a:cs typeface="Malgun Gothic"/>
                <a:sym typeface="Malgun Gothic"/>
              </a:rPr>
              <a:t>기준</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로봇산업</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실태조사</a:t>
            </a:r>
            <a:endParaRPr sz="1400" b="0" i="0" u="none" strike="noStrike" cap="none" dirty="0">
              <a:solidFill>
                <a:srgbClr val="000000"/>
              </a:solidFill>
              <a:latin typeface="Arial"/>
              <a:ea typeface="Arial"/>
              <a:cs typeface="Arial"/>
              <a:sym typeface="Arial"/>
            </a:endParaRPr>
          </a:p>
        </p:txBody>
      </p:sp>
      <p:grpSp>
        <p:nvGrpSpPr>
          <p:cNvPr id="135" name="Google Shape;135;p3"/>
          <p:cNvGrpSpPr/>
          <p:nvPr/>
        </p:nvGrpSpPr>
        <p:grpSpPr>
          <a:xfrm>
            <a:off x="166687" y="3573462"/>
            <a:ext cx="5395912" cy="2486025"/>
            <a:chOff x="3511623" y="3085730"/>
            <a:chExt cx="5395428" cy="2485234"/>
          </a:xfrm>
        </p:grpSpPr>
        <p:pic>
          <p:nvPicPr>
            <p:cNvPr id="136" name="Google Shape;136;p3"/>
            <p:cNvPicPr preferRelativeResize="0"/>
            <p:nvPr/>
          </p:nvPicPr>
          <p:blipFill rotWithShape="1">
            <a:blip r:embed="rId6">
              <a:alphaModFix/>
            </a:blip>
            <a:srcRect t="22167"/>
            <a:stretch/>
          </p:blipFill>
          <p:spPr>
            <a:xfrm>
              <a:off x="3511623" y="3085730"/>
              <a:ext cx="5395428" cy="2485234"/>
            </a:xfrm>
            <a:prstGeom prst="rect">
              <a:avLst/>
            </a:prstGeom>
            <a:noFill/>
            <a:ln>
              <a:noFill/>
            </a:ln>
          </p:spPr>
        </p:pic>
        <p:pic>
          <p:nvPicPr>
            <p:cNvPr id="137" name="Google Shape;137;p3"/>
            <p:cNvPicPr preferRelativeResize="0"/>
            <p:nvPr/>
          </p:nvPicPr>
          <p:blipFill rotWithShape="1">
            <a:blip r:embed="rId7">
              <a:alphaModFix/>
            </a:blip>
            <a:srcRect/>
            <a:stretch/>
          </p:blipFill>
          <p:spPr>
            <a:xfrm>
              <a:off x="7812360" y="5139815"/>
              <a:ext cx="339918" cy="187200"/>
            </a:xfrm>
            <a:prstGeom prst="rect">
              <a:avLst/>
            </a:prstGeom>
            <a:noFill/>
            <a:ln>
              <a:noFill/>
            </a:ln>
          </p:spPr>
        </p:pic>
      </p:grpSp>
      <p:sp>
        <p:nvSpPr>
          <p:cNvPr id="138" name="Google Shape;138;p3"/>
          <p:cNvSpPr txBox="1"/>
          <p:nvPr/>
        </p:nvSpPr>
        <p:spPr>
          <a:xfrm>
            <a:off x="107950" y="1139825"/>
            <a:ext cx="5543550" cy="51689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39" name="Google Shape;139;p3"/>
          <p:cNvSpPr txBox="1"/>
          <p:nvPr/>
        </p:nvSpPr>
        <p:spPr>
          <a:xfrm>
            <a:off x="5713412" y="1139824"/>
            <a:ext cx="3322637" cy="51689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40" name="Google Shape;140;p3"/>
          <p:cNvSpPr/>
          <p:nvPr/>
        </p:nvSpPr>
        <p:spPr>
          <a:xfrm>
            <a:off x="3854450" y="2576255"/>
            <a:ext cx="1079500" cy="282575"/>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41" name="Google Shape;141;p3"/>
          <p:cNvSpPr/>
          <p:nvPr/>
        </p:nvSpPr>
        <p:spPr>
          <a:xfrm>
            <a:off x="4040187" y="3532982"/>
            <a:ext cx="1179512" cy="290512"/>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42" name="Google Shape;142;p3"/>
          <p:cNvSpPr txBox="1"/>
          <p:nvPr/>
        </p:nvSpPr>
        <p:spPr>
          <a:xfrm>
            <a:off x="5730875" y="1968500"/>
            <a:ext cx="3287712" cy="738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Malgun Gothic"/>
              <a:buNone/>
            </a:pPr>
            <a:r>
              <a:rPr lang="en-US" sz="1400" b="1" i="0" u="none" strike="noStrike" cap="none">
                <a:solidFill>
                  <a:schemeClr val="dk1"/>
                </a:solidFill>
                <a:latin typeface="Malgun Gothic"/>
                <a:ea typeface="Malgun Gothic"/>
                <a:cs typeface="Malgun Gothic"/>
                <a:sym typeface="Malgun Gothic"/>
              </a:rPr>
              <a:t>로봇산업 최대 4배 규모로 추산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Malgun Gothic"/>
                <a:ea typeface="Malgun Gothic"/>
                <a:cs typeface="Malgun Gothic"/>
                <a:sym typeface="Malgun Gothic"/>
              </a:rPr>
              <a:t>2030년 1,600억 달러 규모로 연평균 20% 성장 전망</a:t>
            </a:r>
            <a:endParaRPr sz="1400" b="0" i="0" u="none" strike="noStrike" cap="none">
              <a:solidFill>
                <a:srgbClr val="000000"/>
              </a:solidFill>
              <a:latin typeface="Arial"/>
              <a:ea typeface="Arial"/>
              <a:cs typeface="Arial"/>
              <a:sym typeface="Arial"/>
            </a:endParaRPr>
          </a:p>
        </p:txBody>
      </p:sp>
      <p:sp>
        <p:nvSpPr>
          <p:cNvPr id="143" name="Google Shape;143;p3"/>
          <p:cNvSpPr txBox="1"/>
          <p:nvPr/>
        </p:nvSpPr>
        <p:spPr>
          <a:xfrm>
            <a:off x="5730875" y="4330700"/>
            <a:ext cx="3287712" cy="12303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400"/>
              <a:buFont typeface="Malgun Gothic"/>
              <a:buNone/>
            </a:pPr>
            <a:r>
              <a:rPr lang="en-US" sz="1400" b="1" i="0" u="none" strike="noStrike" cap="none">
                <a:solidFill>
                  <a:schemeClr val="dk1"/>
                </a:solidFill>
                <a:latin typeface="Malgun Gothic"/>
                <a:ea typeface="Malgun Gothic"/>
                <a:cs typeface="Malgun Gothic"/>
                <a:sym typeface="Malgun Gothic"/>
              </a:rPr>
              <a:t>대한민국 로봇 생산현황 상승세</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Malgun Gothic"/>
                <a:ea typeface="Malgun Gothic"/>
                <a:cs typeface="Malgun Gothic"/>
                <a:sym typeface="Malgun Gothic"/>
              </a:rPr>
              <a:t>전년 대비 2.6% 증가</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Malgun Gothic"/>
              <a:buNone/>
            </a:pPr>
            <a:endParaRPr sz="1400" b="1" i="0" u="none" strike="noStrike" cap="none">
              <a:solidFill>
                <a:schemeClr val="dk1"/>
              </a:solidFill>
              <a:latin typeface="Malgun Gothic"/>
              <a:ea typeface="Malgun Gothic"/>
              <a:cs typeface="Malgun Gothic"/>
              <a:sym typeface="Malgun Gothic"/>
            </a:endParaRPr>
          </a:p>
          <a:p>
            <a:pPr marL="0" marR="0" lvl="0" indent="0" algn="ctr" rtl="0">
              <a:lnSpc>
                <a:spcPct val="100000"/>
              </a:lnSpc>
              <a:spcBef>
                <a:spcPts val="0"/>
              </a:spcBef>
              <a:spcAft>
                <a:spcPts val="0"/>
              </a:spcAft>
              <a:buClr>
                <a:schemeClr val="dk1"/>
              </a:buClr>
              <a:buSzPts val="1400"/>
              <a:buFont typeface="Malgun Gothic"/>
              <a:buNone/>
            </a:pPr>
            <a:r>
              <a:rPr lang="en-US" sz="1400" b="1" i="0" u="none" strike="noStrike" cap="none">
                <a:solidFill>
                  <a:schemeClr val="dk1"/>
                </a:solidFill>
                <a:latin typeface="Malgun Gothic"/>
                <a:ea typeface="Malgun Gothic"/>
                <a:cs typeface="Malgun Gothic"/>
                <a:sym typeface="Malgun Gothic"/>
              </a:rPr>
              <a:t>재난용 로봇 </a:t>
            </a:r>
            <a:r>
              <a:rPr lang="en-US" sz="1800" b="1" i="0" u="none" strike="noStrike" cap="none">
                <a:solidFill>
                  <a:srgbClr val="000000"/>
                </a:solidFill>
                <a:latin typeface="Arial"/>
                <a:ea typeface="Arial"/>
                <a:cs typeface="Arial"/>
                <a:sym typeface="Arial"/>
              </a:rPr>
              <a:t>⊂</a:t>
            </a:r>
            <a:r>
              <a:rPr lang="en-US" sz="1400" b="1" i="0" u="none" strike="noStrike" cap="none">
                <a:solidFill>
                  <a:schemeClr val="dk1"/>
                </a:solidFill>
                <a:latin typeface="Malgun Gothic"/>
                <a:ea typeface="Malgun Gothic"/>
                <a:cs typeface="Malgun Gothic"/>
                <a:sym typeface="Malgun Gothic"/>
              </a:rPr>
              <a:t> 전문 서비스용 로봇</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400"/>
              <a:buFont typeface="Noto Sans Symbols"/>
              <a:buChar char="⮚"/>
            </a:pPr>
            <a:r>
              <a:rPr lang="en-US" sz="1400" b="1" i="0" u="none" strike="noStrike" cap="none">
                <a:solidFill>
                  <a:schemeClr val="dk1"/>
                </a:solidFill>
                <a:latin typeface="Malgun Gothic"/>
                <a:ea typeface="Malgun Gothic"/>
                <a:cs typeface="Malgun Gothic"/>
                <a:sym typeface="Malgun Gothic"/>
              </a:rPr>
              <a:t>지속적인 증가 추세</a:t>
            </a:r>
            <a:endParaRPr sz="1400" b="0" i="0" u="none" strike="noStrike" cap="none">
              <a:solidFill>
                <a:srgbClr val="000000"/>
              </a:solidFill>
              <a:latin typeface="Arial"/>
              <a:ea typeface="Arial"/>
              <a:cs typeface="Arial"/>
              <a:sym typeface="Arial"/>
            </a:endParaRPr>
          </a:p>
        </p:txBody>
      </p:sp>
      <p:sp>
        <p:nvSpPr>
          <p:cNvPr id="144" name="Google Shape;144;p3"/>
          <p:cNvSpPr txBox="1"/>
          <p:nvPr/>
        </p:nvSpPr>
        <p:spPr>
          <a:xfrm>
            <a:off x="2031206" y="3369867"/>
            <a:ext cx="1697037" cy="231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dirty="0" err="1">
                <a:solidFill>
                  <a:schemeClr val="dk1"/>
                </a:solidFill>
                <a:latin typeface="Malgun Gothic"/>
                <a:ea typeface="Malgun Gothic"/>
                <a:cs typeface="Malgun Gothic"/>
                <a:sym typeface="Malgun Gothic"/>
              </a:rPr>
              <a:t>세계</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로봇산업</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규모</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baseline="30000" dirty="0">
                <a:solidFill>
                  <a:schemeClr val="dk1"/>
                </a:solidFill>
                <a:latin typeface="Malgun Gothic"/>
                <a:ea typeface="Malgun Gothic"/>
                <a:cs typeface="Malgun Gothic"/>
                <a:sym typeface="Malgun Gothic"/>
              </a:rPr>
              <a:t>1)</a:t>
            </a:r>
            <a:endParaRPr sz="1400" b="0" i="0" u="none" strike="noStrike" cap="none" baseline="30000" dirty="0">
              <a:solidFill>
                <a:srgbClr val="000000"/>
              </a:solidFill>
              <a:latin typeface="Arial"/>
              <a:ea typeface="Arial"/>
              <a:cs typeface="Arial"/>
              <a:sym typeface="Arial"/>
            </a:endParaRPr>
          </a:p>
        </p:txBody>
      </p:sp>
      <p:sp>
        <p:nvSpPr>
          <p:cNvPr id="145" name="Google Shape;145;p3"/>
          <p:cNvSpPr txBox="1"/>
          <p:nvPr/>
        </p:nvSpPr>
        <p:spPr>
          <a:xfrm>
            <a:off x="1640680" y="6078537"/>
            <a:ext cx="2447925"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2021년 </a:t>
            </a:r>
            <a:r>
              <a:rPr lang="en-US" sz="900" b="0" i="0" u="none" strike="noStrike" cap="none" dirty="0" err="1">
                <a:solidFill>
                  <a:schemeClr val="dk1"/>
                </a:solidFill>
                <a:latin typeface="Malgun Gothic"/>
                <a:ea typeface="Malgun Gothic"/>
                <a:cs typeface="Malgun Gothic"/>
                <a:sym typeface="Malgun Gothic"/>
              </a:rPr>
              <a:t>기준</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로봇산업</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현황</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그래프</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baseline="30000" dirty="0">
                <a:solidFill>
                  <a:schemeClr val="dk1"/>
                </a:solidFill>
                <a:latin typeface="Malgun Gothic"/>
                <a:ea typeface="Malgun Gothic"/>
                <a:cs typeface="Malgun Gothic"/>
                <a:sym typeface="Malgun Gothic"/>
              </a:rPr>
              <a:t>2)</a:t>
            </a:r>
            <a:endParaRPr sz="1400" b="0" i="0" u="none" strike="noStrike" cap="none" baseline="30000" dirty="0">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graphicFrame>
        <p:nvGraphicFramePr>
          <p:cNvPr id="597" name="Google Shape;597;p30"/>
          <p:cNvGraphicFramePr/>
          <p:nvPr/>
        </p:nvGraphicFramePr>
        <p:xfrm>
          <a:off x="174625" y="1701800"/>
          <a:ext cx="8848725" cy="4651375"/>
        </p:xfrm>
        <a:graphic>
          <a:graphicData uri="http://schemas.openxmlformats.org/drawingml/2006/table">
            <a:tbl>
              <a:tblPr>
                <a:noFill/>
                <a:tableStyleId>{63333E97-AB35-41CD-AE6E-F86F56BE420D}</a:tableStyleId>
              </a:tblPr>
              <a:tblGrid>
                <a:gridCol w="8848725">
                  <a:extLst>
                    <a:ext uri="{9D8B030D-6E8A-4147-A177-3AD203B41FA5}">
                      <a16:colId xmlns:a16="http://schemas.microsoft.com/office/drawing/2014/main" val="20000"/>
                    </a:ext>
                  </a:extLst>
                </a:gridCol>
              </a:tblGrid>
              <a:tr h="307750">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흐름도</a:t>
                      </a:r>
                      <a:endParaRPr sz="14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BFBFBF"/>
                      </a:solidFill>
                      <a:prstDash val="solid"/>
                      <a:round/>
                      <a:headEnd type="none" w="sm" len="sm"/>
                      <a:tailEnd type="none" w="sm" len="sm"/>
                    </a:lnB>
                    <a:solidFill>
                      <a:srgbClr val="B9CDE5">
                        <a:alpha val="49411"/>
                      </a:srgbClr>
                    </a:solidFill>
                  </a:tcPr>
                </a:tc>
                <a:extLst>
                  <a:ext uri="{0D108BD9-81ED-4DB2-BD59-A6C34878D82A}">
                    <a16:rowId xmlns:a16="http://schemas.microsoft.com/office/drawing/2014/main" val="10000"/>
                  </a:ext>
                </a:extLst>
              </a:tr>
              <a:tr h="4343625">
                <a:tc>
                  <a:txBody>
                    <a:bodyPr/>
                    <a:lstStyle/>
                    <a:p>
                      <a:pPr marL="457200" marR="0" lvl="0" indent="0" algn="just" rtl="0">
                        <a:lnSpc>
                          <a:spcPct val="150000"/>
                        </a:lnSpc>
                        <a:spcBef>
                          <a:spcPts val="0"/>
                        </a:spcBef>
                        <a:spcAft>
                          <a:spcPts val="0"/>
                        </a:spcAft>
                        <a:buClr>
                          <a:srgbClr val="000000"/>
                        </a:buClr>
                        <a:buSzPts val="1200"/>
                        <a:buFont typeface="Arial"/>
                        <a:buNone/>
                      </a:pPr>
                      <a:endParaRPr sz="1200" u="none" strike="noStrike" cap="none" dirty="0">
                        <a:solidFill>
                          <a:schemeClr val="dk1"/>
                        </a:solidFill>
                        <a:latin typeface="Malgun Gothic"/>
                        <a:ea typeface="Malgun Gothic"/>
                        <a:cs typeface="Malgun Gothic"/>
                        <a:sym typeface="Malgun Gothic"/>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solidFill>
                          <a:schemeClr val="dk1"/>
                        </a:solidFill>
                        <a:latin typeface="Malgun Gothic"/>
                        <a:ea typeface="Malgun Gothic"/>
                        <a:cs typeface="Malgun Gothic"/>
                        <a:sym typeface="Malgun Gothic"/>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BFBFBF"/>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98" name="Google Shape;598;p30"/>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599" name="Google Shape;599;p30"/>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600" name="Google Shape;600;p30"/>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601" name="Google Shape;601;p30"/>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기능</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처리도</a:t>
            </a:r>
            <a:r>
              <a:rPr lang="en-US" altLang="ko-KR" sz="1700" b="1" i="0" u="none" strike="noStrike" cap="none" dirty="0">
                <a:solidFill>
                  <a:schemeClr val="lt1"/>
                </a:solidFill>
                <a:latin typeface="Malgun Gothic"/>
                <a:ea typeface="Malgun Gothic"/>
                <a:cs typeface="Malgun Gothic"/>
                <a:sym typeface="Malgun Gothic"/>
              </a:rPr>
              <a:t> </a:t>
            </a:r>
            <a:r>
              <a:rPr lang="en-US" altLang="ko-KR" b="1" i="0" u="none" strike="noStrike" cap="none" dirty="0">
                <a:solidFill>
                  <a:schemeClr val="lt1"/>
                </a:solidFill>
                <a:latin typeface="Malgun Gothic"/>
                <a:ea typeface="Malgun Gothic"/>
                <a:cs typeface="Malgun Gothic"/>
                <a:sym typeface="Malgun Gothic"/>
              </a:rPr>
              <a:t>(4/4)</a:t>
            </a:r>
            <a:endParaRPr sz="1400" b="0" i="0" u="none" strike="noStrike" cap="none" dirty="0">
              <a:solidFill>
                <a:srgbClr val="000000"/>
              </a:solidFill>
              <a:latin typeface="Arial"/>
              <a:ea typeface="Arial"/>
              <a:cs typeface="Arial"/>
              <a:sym typeface="Arial"/>
            </a:endParaRPr>
          </a:p>
        </p:txBody>
      </p:sp>
      <p:pic>
        <p:nvPicPr>
          <p:cNvPr id="602" name="Google Shape;602;p30"/>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603" name="Google Shape;603;p30"/>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604" name="Google Shape;604;p3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606" name="Google Shape;606;p30"/>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607" name="Google Shape;607;p30"/>
          <p:cNvGraphicFramePr/>
          <p:nvPr>
            <p:extLst>
              <p:ext uri="{D42A27DB-BD31-4B8C-83A1-F6EECF244321}">
                <p14:modId xmlns:p14="http://schemas.microsoft.com/office/powerpoint/2010/main" val="385718619"/>
              </p:ext>
            </p:extLst>
          </p:nvPr>
        </p:nvGraphicFramePr>
        <p:xfrm>
          <a:off x="174625" y="1220787"/>
          <a:ext cx="8866150" cy="388950"/>
        </p:xfrm>
        <a:graphic>
          <a:graphicData uri="http://schemas.openxmlformats.org/drawingml/2006/table">
            <a:tbl>
              <a:tblPr>
                <a:noFill/>
                <a:tableStyleId>{63333E97-AB35-41CD-AE6E-F86F56BE420D}</a:tableStyleId>
              </a:tblPr>
              <a:tblGrid>
                <a:gridCol w="520700">
                  <a:extLst>
                    <a:ext uri="{9D8B030D-6E8A-4147-A177-3AD203B41FA5}">
                      <a16:colId xmlns:a16="http://schemas.microsoft.com/office/drawing/2014/main" val="20000"/>
                    </a:ext>
                  </a:extLst>
                </a:gridCol>
                <a:gridCol w="2005000">
                  <a:extLst>
                    <a:ext uri="{9D8B030D-6E8A-4147-A177-3AD203B41FA5}">
                      <a16:colId xmlns:a16="http://schemas.microsoft.com/office/drawing/2014/main" val="20001"/>
                    </a:ext>
                  </a:extLst>
                </a:gridCol>
                <a:gridCol w="633425">
                  <a:extLst>
                    <a:ext uri="{9D8B030D-6E8A-4147-A177-3AD203B41FA5}">
                      <a16:colId xmlns:a16="http://schemas.microsoft.com/office/drawing/2014/main" val="20002"/>
                    </a:ext>
                  </a:extLst>
                </a:gridCol>
                <a:gridCol w="2539975">
                  <a:extLst>
                    <a:ext uri="{9D8B030D-6E8A-4147-A177-3AD203B41FA5}">
                      <a16:colId xmlns:a16="http://schemas.microsoft.com/office/drawing/2014/main" val="20003"/>
                    </a:ext>
                  </a:extLst>
                </a:gridCol>
                <a:gridCol w="679475">
                  <a:extLst>
                    <a:ext uri="{9D8B030D-6E8A-4147-A177-3AD203B41FA5}">
                      <a16:colId xmlns:a16="http://schemas.microsoft.com/office/drawing/2014/main" val="20004"/>
                    </a:ext>
                  </a:extLst>
                </a:gridCol>
                <a:gridCol w="1120750">
                  <a:extLst>
                    <a:ext uri="{9D8B030D-6E8A-4147-A177-3AD203B41FA5}">
                      <a16:colId xmlns:a16="http://schemas.microsoft.com/office/drawing/2014/main" val="20005"/>
                    </a:ext>
                  </a:extLst>
                </a:gridCol>
                <a:gridCol w="650900">
                  <a:extLst>
                    <a:ext uri="{9D8B030D-6E8A-4147-A177-3AD203B41FA5}">
                      <a16:colId xmlns:a16="http://schemas.microsoft.com/office/drawing/2014/main" val="20006"/>
                    </a:ext>
                  </a:extLst>
                </a:gridCol>
                <a:gridCol w="715925">
                  <a:extLst>
                    <a:ext uri="{9D8B030D-6E8A-4147-A177-3AD203B41FA5}">
                      <a16:colId xmlns:a16="http://schemas.microsoft.com/office/drawing/2014/main" val="20007"/>
                    </a:ext>
                  </a:extLst>
                </a:gridCol>
              </a:tblGrid>
              <a:tr h="388950">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구분</a:t>
                      </a:r>
                      <a:endParaRPr sz="1000" u="none" strike="noStrike" cap="none"/>
                    </a:p>
                  </a:txBody>
                  <a:tcPr marL="91450" marR="91450" marT="45625" marB="4562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dirty="0" err="1">
                          <a:solidFill>
                            <a:schemeClr val="dk1"/>
                          </a:solidFill>
                          <a:latin typeface="Malgun Gothic"/>
                          <a:ea typeface="Malgun Gothic"/>
                          <a:cs typeface="Malgun Gothic"/>
                          <a:sym typeface="Malgun Gothic"/>
                        </a:rPr>
                        <a:t>소형로봇</a:t>
                      </a:r>
                      <a:r>
                        <a:rPr lang="en-US" sz="1000" u="none" strike="noStrike" cap="none" dirty="0">
                          <a:solidFill>
                            <a:schemeClr val="dk1"/>
                          </a:solidFill>
                          <a:latin typeface="Malgun Gothic"/>
                          <a:ea typeface="Malgun Gothic"/>
                          <a:cs typeface="Malgun Gothic"/>
                          <a:sym typeface="Malgun Gothic"/>
                        </a:rPr>
                        <a:t> </a:t>
                      </a:r>
                      <a:r>
                        <a:rPr lang="ko-KR" altLang="en-US" sz="1000" u="none" strike="noStrike" cap="none" dirty="0">
                          <a:solidFill>
                            <a:schemeClr val="dk1"/>
                          </a:solidFill>
                          <a:latin typeface="Malgun Gothic"/>
                          <a:ea typeface="Malgun Gothic"/>
                          <a:cs typeface="Malgun Gothic"/>
                          <a:sym typeface="Malgun Gothic"/>
                        </a:rPr>
                        <a:t>탐사 기능 </a:t>
                      </a:r>
                      <a:r>
                        <a:rPr lang="en-US" sz="1000" u="none" strike="noStrike" cap="none" dirty="0" err="1">
                          <a:solidFill>
                            <a:schemeClr val="dk1"/>
                          </a:solidFill>
                          <a:latin typeface="Malgun Gothic"/>
                          <a:ea typeface="Malgun Gothic"/>
                          <a:cs typeface="Malgun Gothic"/>
                          <a:sym typeface="Malgun Gothic"/>
                        </a:rPr>
                        <a:t>흐름도</a:t>
                      </a:r>
                      <a:endParaRPr sz="1000" u="none" strike="noStrike" cap="none" dirty="0">
                        <a:solidFill>
                          <a:schemeClr val="dk1"/>
                        </a:solidFill>
                        <a:latin typeface="Malgun Gothic"/>
                        <a:ea typeface="Malgun Gothic"/>
                        <a:cs typeface="Malgun Gothic"/>
                        <a:sym typeface="Malgun Gothic"/>
                      </a:endParaRPr>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설명</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rgbClr val="404040"/>
                        </a:buClr>
                        <a:buSzPts val="1000"/>
                        <a:buFont typeface="Malgun Gothic"/>
                        <a:buNone/>
                      </a:pPr>
                      <a:r>
                        <a:rPr lang="ko-KR" altLang="en-US" sz="1000" b="0" i="0" u="none" dirty="0">
                          <a:solidFill>
                            <a:srgbClr val="404040"/>
                          </a:solidFill>
                          <a:latin typeface="Malgun Gothic"/>
                          <a:ea typeface="Malgun Gothic"/>
                          <a:cs typeface="Malgun Gothic"/>
                          <a:sym typeface="Malgun Gothic"/>
                        </a:rPr>
                        <a:t>소형로봇 </a:t>
                      </a:r>
                      <a:r>
                        <a:rPr lang="ko-KR" altLang="en-US" sz="1000" b="0" i="0" u="none" dirty="0" err="1">
                          <a:solidFill>
                            <a:srgbClr val="404040"/>
                          </a:solidFill>
                          <a:latin typeface="Malgun Gothic"/>
                          <a:ea typeface="Malgun Gothic"/>
                          <a:cs typeface="Malgun Gothic"/>
                          <a:sym typeface="Malgun Gothic"/>
                        </a:rPr>
                        <a:t>재난지</a:t>
                      </a:r>
                      <a:r>
                        <a:rPr lang="ko-KR" altLang="en-US" sz="1000" b="0" i="0" u="none" dirty="0">
                          <a:solidFill>
                            <a:srgbClr val="404040"/>
                          </a:solidFill>
                          <a:latin typeface="Malgun Gothic"/>
                          <a:ea typeface="Malgun Gothic"/>
                          <a:cs typeface="Malgun Gothic"/>
                          <a:sym typeface="Malgun Gothic"/>
                        </a:rPr>
                        <a:t> 탐사 프로그램</a:t>
                      </a:r>
                      <a:endParaRPr lang="ko-KR" altLang="en-US" sz="1000" dirty="0"/>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작성일</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2023. 07. 10.</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chemeClr val="lt1">
                        <a:alpha val="49411"/>
                      </a:scheme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Page</a:t>
                      </a:r>
                      <a:endParaRPr sz="1000" u="none" strike="noStrike" cap="none"/>
                    </a:p>
                  </a:txBody>
                  <a:tcPr marL="91450" marR="91450" marT="45625" marB="4562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dirty="0">
                          <a:solidFill>
                            <a:srgbClr val="3B5AA8"/>
                          </a:solidFill>
                          <a:latin typeface="Malgun Gothic"/>
                          <a:ea typeface="Malgun Gothic"/>
                          <a:cs typeface="Malgun Gothic"/>
                          <a:sym typeface="Malgun Gothic"/>
                        </a:rPr>
                        <a:t>4/4</a:t>
                      </a:r>
                      <a:endParaRPr sz="1000" u="none" strike="noStrike" cap="none" dirty="0"/>
                    </a:p>
                  </a:txBody>
                  <a:tcPr marL="91450" marR="91450" marT="45625" marB="4562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2" name="그림 1">
            <a:extLst>
              <a:ext uri="{FF2B5EF4-FFF2-40B4-BE49-F238E27FC236}">
                <a16:creationId xmlns:a16="http://schemas.microsoft.com/office/drawing/2014/main" id="{0D42A147-97A9-7645-E1C1-87FCBE167A01}"/>
              </a:ext>
            </a:extLst>
          </p:cNvPr>
          <p:cNvPicPr>
            <a:picLocks noChangeAspect="1"/>
          </p:cNvPicPr>
          <p:nvPr/>
        </p:nvPicPr>
        <p:blipFill>
          <a:blip r:embed="rId5"/>
          <a:stretch>
            <a:fillRect/>
          </a:stretch>
        </p:blipFill>
        <p:spPr>
          <a:xfrm>
            <a:off x="1039188" y="2322300"/>
            <a:ext cx="2645893" cy="3859102"/>
          </a:xfrm>
          <a:prstGeom prst="rect">
            <a:avLst/>
          </a:prstGeom>
        </p:spPr>
      </p:pic>
      <p:sp>
        <p:nvSpPr>
          <p:cNvPr id="4" name="Google Shape;589;p29">
            <a:extLst>
              <a:ext uri="{FF2B5EF4-FFF2-40B4-BE49-F238E27FC236}">
                <a16:creationId xmlns:a16="http://schemas.microsoft.com/office/drawing/2014/main" id="{8D14957B-AC92-9253-C06E-BA2261B2ACCA}"/>
              </a:ext>
            </a:extLst>
          </p:cNvPr>
          <p:cNvSpPr txBox="1"/>
          <p:nvPr/>
        </p:nvSpPr>
        <p:spPr>
          <a:xfrm>
            <a:off x="5048362" y="2783149"/>
            <a:ext cx="4127400" cy="2192868"/>
          </a:xfrm>
          <a:prstGeom prst="rect">
            <a:avLst/>
          </a:prstGeom>
          <a:noFill/>
          <a:ln>
            <a:noFill/>
          </a:ln>
        </p:spPr>
        <p:txBody>
          <a:bodyPr spcFirstLastPara="1" wrap="square" lIns="91425" tIns="45700" rIns="91425" bIns="45700" anchor="t" anchorCtr="0">
            <a:spAutoFit/>
          </a:bodyPr>
          <a:lstStyle/>
          <a:p>
            <a:pPr marL="228600" indent="-228600" algn="just">
              <a:lnSpc>
                <a:spcPct val="150000"/>
              </a:lnSpc>
              <a:buSzPts val="1100"/>
              <a:buFont typeface="Arial"/>
              <a:buAutoNum type="arabicPeriod"/>
            </a:pPr>
            <a:r>
              <a:rPr lang="ko-KR" altLang="en-US" sz="1100" b="0" i="0" u="none" dirty="0" err="1">
                <a:solidFill>
                  <a:schemeClr val="dk1"/>
                </a:solidFill>
                <a:latin typeface="Malgun Gothic"/>
                <a:ea typeface="Malgun Gothic"/>
                <a:cs typeface="Malgun Gothic"/>
                <a:sym typeface="Malgun Gothic"/>
              </a:rPr>
              <a:t>온습도</a:t>
            </a:r>
            <a:r>
              <a:rPr lang="ko-KR" altLang="en-US" sz="1100" b="0" i="0" u="none" dirty="0">
                <a:solidFill>
                  <a:schemeClr val="dk1"/>
                </a:solidFill>
                <a:latin typeface="Malgun Gothic"/>
                <a:ea typeface="Malgun Gothic"/>
                <a:cs typeface="Malgun Gothic"/>
                <a:sym typeface="Malgun Gothic"/>
              </a:rPr>
              <a:t> 센서를 이용해 재난 지역의 온습도를 측정</a:t>
            </a:r>
            <a:endParaRPr lang="ko-KR" altLang="en-US" sz="1100" dirty="0"/>
          </a:p>
          <a:p>
            <a:pPr marL="228600" marR="0" lvl="0" indent="-228600" algn="just" rtl="0">
              <a:lnSpc>
                <a:spcPct val="150000"/>
              </a:lnSpc>
              <a:spcBef>
                <a:spcPts val="0"/>
              </a:spcBef>
              <a:spcAft>
                <a:spcPts val="0"/>
              </a:spcAft>
              <a:buClr>
                <a:srgbClr val="000000"/>
              </a:buClr>
              <a:buSzPts val="1100"/>
              <a:buFont typeface="Arial"/>
              <a:buAutoNum type="arabicPeriod"/>
            </a:pPr>
            <a:endParaRPr sz="1100" b="0" i="0" u="none" strike="noStrike" cap="none" dirty="0">
              <a:solidFill>
                <a:schemeClr val="dk1"/>
              </a:solidFill>
              <a:latin typeface="Arial"/>
              <a:ea typeface="Arial"/>
              <a:cs typeface="Arial"/>
              <a:sym typeface="Arial"/>
            </a:endParaRPr>
          </a:p>
          <a:p>
            <a:pPr marL="228600" indent="-228600" algn="just">
              <a:lnSpc>
                <a:spcPct val="150000"/>
              </a:lnSpc>
              <a:buSzPts val="1100"/>
              <a:buFont typeface="Arial"/>
              <a:buAutoNum type="arabicPeriod"/>
            </a:pPr>
            <a:r>
              <a:rPr lang="ko-KR" altLang="en-US" sz="1100" b="0" i="0" u="none" dirty="0">
                <a:solidFill>
                  <a:schemeClr val="dk1"/>
                </a:solidFill>
                <a:latin typeface="Malgun Gothic"/>
                <a:ea typeface="Malgun Gothic"/>
                <a:cs typeface="Malgun Gothic"/>
                <a:sym typeface="Malgun Gothic"/>
              </a:rPr>
              <a:t>재난지역에 도착해 탐사하는 지역을 적외선카메라로 촬영</a:t>
            </a:r>
            <a:endParaRPr lang="ko-KR" altLang="en-US" sz="1100" dirty="0"/>
          </a:p>
          <a:p>
            <a:pPr marL="228600" marR="0" lvl="0" indent="-228600" algn="just" rtl="0">
              <a:lnSpc>
                <a:spcPct val="150000"/>
              </a:lnSpc>
              <a:spcBef>
                <a:spcPts val="0"/>
              </a:spcBef>
              <a:spcAft>
                <a:spcPts val="0"/>
              </a:spcAft>
              <a:buClr>
                <a:srgbClr val="000000"/>
              </a:buClr>
              <a:buSzPts val="1100"/>
              <a:buFont typeface="Arial"/>
              <a:buAutoNum type="arabicPeriod"/>
            </a:pPr>
            <a:endParaRPr sz="1100" b="0" i="0" u="none" strike="noStrike" cap="none" dirty="0">
              <a:solidFill>
                <a:schemeClr val="dk1"/>
              </a:solidFill>
              <a:latin typeface="Arial"/>
              <a:ea typeface="Arial"/>
              <a:cs typeface="Arial"/>
              <a:sym typeface="Arial"/>
            </a:endParaRPr>
          </a:p>
          <a:p>
            <a:pPr marL="228600" indent="-228600" algn="just">
              <a:lnSpc>
                <a:spcPct val="150000"/>
              </a:lnSpc>
              <a:buSzPts val="1100"/>
              <a:buFont typeface="Arial"/>
              <a:buAutoNum type="arabicPeriod"/>
            </a:pPr>
            <a:r>
              <a:rPr lang="ko-KR" altLang="en-US" sz="1100" b="0" i="0" u="none" dirty="0" err="1">
                <a:solidFill>
                  <a:schemeClr val="dk1"/>
                </a:solidFill>
                <a:latin typeface="Malgun Gothic"/>
                <a:ea typeface="Malgun Gothic"/>
                <a:cs typeface="Malgun Gothic"/>
                <a:sym typeface="Malgun Gothic"/>
              </a:rPr>
              <a:t>온습도</a:t>
            </a:r>
            <a:r>
              <a:rPr lang="ko-KR" altLang="en-US" sz="1100" b="0" i="0" u="none" dirty="0">
                <a:solidFill>
                  <a:schemeClr val="dk1"/>
                </a:solidFill>
                <a:latin typeface="Malgun Gothic"/>
                <a:ea typeface="Malgun Gothic"/>
                <a:cs typeface="Malgun Gothic"/>
                <a:sym typeface="Malgun Gothic"/>
              </a:rPr>
              <a:t> 센싱 값을 데이터화 하여 모체로봇에 전송 후 삭제</a:t>
            </a:r>
            <a:endParaRPr lang="ko-KR" altLang="en-US" sz="1100" dirty="0"/>
          </a:p>
          <a:p>
            <a:pPr marL="228600" marR="0" lvl="0" indent="-228600" algn="just" rtl="0">
              <a:lnSpc>
                <a:spcPct val="150000"/>
              </a:lnSpc>
              <a:spcBef>
                <a:spcPts val="0"/>
              </a:spcBef>
              <a:spcAft>
                <a:spcPts val="0"/>
              </a:spcAft>
              <a:buClr>
                <a:srgbClr val="000000"/>
              </a:buClr>
              <a:buSzPts val="1100"/>
              <a:buFont typeface="Arial"/>
              <a:buAutoNum type="arabicPeriod"/>
            </a:pPr>
            <a:endParaRPr sz="1100" b="0" i="0" u="none" strike="noStrike" cap="none" dirty="0">
              <a:solidFill>
                <a:schemeClr val="dk1"/>
              </a:solidFill>
              <a:latin typeface="Arial"/>
              <a:ea typeface="Arial"/>
              <a:cs typeface="Arial"/>
              <a:sym typeface="Arial"/>
            </a:endParaRPr>
          </a:p>
          <a:p>
            <a:pPr marL="228600" indent="-228600" algn="just">
              <a:lnSpc>
                <a:spcPct val="150000"/>
              </a:lnSpc>
              <a:buSzPts val="1100"/>
              <a:buFont typeface="Arial"/>
              <a:buAutoNum type="arabicPeriod"/>
            </a:pPr>
            <a:r>
              <a:rPr lang="ko-KR" altLang="en-US" sz="1100" b="0" i="0" u="none" dirty="0">
                <a:solidFill>
                  <a:schemeClr val="dk1"/>
                </a:solidFill>
                <a:latin typeface="Malgun Gothic"/>
                <a:ea typeface="Malgun Gothic"/>
                <a:cs typeface="Malgun Gothic"/>
                <a:sym typeface="Malgun Gothic"/>
              </a:rPr>
              <a:t>영상촬영데이터를 서버에 전달</a:t>
            </a:r>
            <a:endParaRPr lang="ko-KR" altLang="en-US" sz="1100" dirty="0"/>
          </a:p>
          <a:p>
            <a:pPr marL="228600" marR="0" lvl="0" indent="-228600" algn="just" rtl="0">
              <a:lnSpc>
                <a:spcPct val="150000"/>
              </a:lnSpc>
              <a:spcBef>
                <a:spcPts val="0"/>
              </a:spcBef>
              <a:spcAft>
                <a:spcPts val="0"/>
              </a:spcAft>
              <a:buClr>
                <a:srgbClr val="000000"/>
              </a:buClr>
              <a:buSzPts val="1100"/>
              <a:buFont typeface="Arial"/>
              <a:buAutoNum type="arabicPeriod"/>
            </a:pPr>
            <a:endParaRPr lang="ko-KR" altLang="en-US" dirty="0"/>
          </a:p>
        </p:txBody>
      </p:sp>
      <p:sp>
        <p:nvSpPr>
          <p:cNvPr id="5" name="Google Shape;653;p32">
            <a:extLst>
              <a:ext uri="{FF2B5EF4-FFF2-40B4-BE49-F238E27FC236}">
                <a16:creationId xmlns:a16="http://schemas.microsoft.com/office/drawing/2014/main" id="{591510F8-B9FF-6FA3-98D0-8A0BB506D5DA}"/>
              </a:ext>
            </a:extLst>
          </p:cNvPr>
          <p:cNvSpPr txBox="1"/>
          <p:nvPr/>
        </p:nvSpPr>
        <p:spPr>
          <a:xfrm>
            <a:off x="1191600" y="2055600"/>
            <a:ext cx="3095625" cy="26670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Clr>
                <a:srgbClr val="404040"/>
              </a:buClr>
              <a:buSzPts val="1000"/>
              <a:buFont typeface="Malgun Gothic"/>
              <a:buNone/>
            </a:pPr>
            <a:r>
              <a:rPr lang="en-US" sz="1000" b="1" i="0" u="none" dirty="0">
                <a:solidFill>
                  <a:srgbClr val="404040"/>
                </a:solidFill>
                <a:latin typeface="Malgun Gothic"/>
                <a:ea typeface="Malgun Gothic"/>
                <a:cs typeface="Malgun Gothic"/>
                <a:sym typeface="Malgun Gothic"/>
              </a:rPr>
              <a:t>[</a:t>
            </a:r>
            <a:r>
              <a:rPr lang="en-US" sz="1000" b="1" i="0" u="none" dirty="0" err="1">
                <a:solidFill>
                  <a:srgbClr val="404040"/>
                </a:solidFill>
                <a:latin typeface="Malgun Gothic"/>
                <a:ea typeface="Malgun Gothic"/>
                <a:cs typeface="Malgun Gothic"/>
                <a:sym typeface="Malgun Gothic"/>
              </a:rPr>
              <a:t>소형로봇</a:t>
            </a:r>
            <a:r>
              <a:rPr lang="en-US" sz="1000" b="1" i="0" u="none" dirty="0">
                <a:solidFill>
                  <a:srgbClr val="404040"/>
                </a:solidFill>
                <a:latin typeface="Malgun Gothic"/>
                <a:ea typeface="Malgun Gothic"/>
                <a:cs typeface="Malgun Gothic"/>
                <a:sym typeface="Malgun Gothic"/>
              </a:rPr>
              <a:t> </a:t>
            </a:r>
            <a:r>
              <a:rPr lang="en-US" sz="1000" b="1" i="0" u="none" dirty="0" err="1">
                <a:solidFill>
                  <a:srgbClr val="404040"/>
                </a:solidFill>
                <a:latin typeface="Malgun Gothic"/>
                <a:ea typeface="Malgun Gothic"/>
                <a:cs typeface="Malgun Gothic"/>
                <a:sym typeface="Malgun Gothic"/>
              </a:rPr>
              <a:t>객체탐지</a:t>
            </a:r>
            <a:r>
              <a:rPr lang="en-US" sz="1000" b="1" i="0" u="none" dirty="0">
                <a:solidFill>
                  <a:srgbClr val="404040"/>
                </a:solidFill>
                <a:latin typeface="Malgun Gothic"/>
                <a:ea typeface="Malgun Gothic"/>
                <a:cs typeface="Malgun Gothic"/>
                <a:sym typeface="Malgun Gothic"/>
              </a:rPr>
              <a:t> 및 </a:t>
            </a:r>
            <a:r>
              <a:rPr lang="en-US" sz="1000" b="1" i="0" u="none" dirty="0" err="1">
                <a:solidFill>
                  <a:srgbClr val="404040"/>
                </a:solidFill>
                <a:latin typeface="Malgun Gothic"/>
                <a:ea typeface="Malgun Gothic"/>
                <a:cs typeface="Malgun Gothic"/>
                <a:sym typeface="Malgun Gothic"/>
              </a:rPr>
              <a:t>재난지</a:t>
            </a:r>
            <a:r>
              <a:rPr lang="en-US" sz="1000" b="1" i="0" u="none" dirty="0">
                <a:solidFill>
                  <a:srgbClr val="404040"/>
                </a:solidFill>
                <a:latin typeface="Malgun Gothic"/>
                <a:ea typeface="Malgun Gothic"/>
                <a:cs typeface="Malgun Gothic"/>
                <a:sym typeface="Malgun Gothic"/>
              </a:rPr>
              <a:t> </a:t>
            </a:r>
            <a:r>
              <a:rPr lang="en-US" sz="1000" b="1" i="0" u="none" dirty="0" err="1">
                <a:solidFill>
                  <a:srgbClr val="404040"/>
                </a:solidFill>
                <a:latin typeface="Malgun Gothic"/>
                <a:ea typeface="Malgun Gothic"/>
                <a:cs typeface="Malgun Gothic"/>
                <a:sym typeface="Malgun Gothic"/>
              </a:rPr>
              <a:t>탐사</a:t>
            </a:r>
            <a:r>
              <a:rPr lang="en-US" sz="1000" b="1" i="0" u="none" dirty="0">
                <a:solidFill>
                  <a:srgbClr val="404040"/>
                </a:solidFill>
                <a:latin typeface="Malgun Gothic"/>
                <a:ea typeface="Malgun Gothic"/>
                <a:cs typeface="Malgun Gothic"/>
                <a:sym typeface="Malgun Gothic"/>
              </a:rPr>
              <a:t>]</a:t>
            </a:r>
            <a:endParaRPr dirty="0"/>
          </a:p>
        </p:txBody>
      </p:sp>
      <p:sp>
        <p:nvSpPr>
          <p:cNvPr id="3" name="Google Shape;520;p26">
            <a:extLst>
              <a:ext uri="{FF2B5EF4-FFF2-40B4-BE49-F238E27FC236}">
                <a16:creationId xmlns:a16="http://schemas.microsoft.com/office/drawing/2014/main" id="{EEF8D87C-2384-12EF-B92E-CEBF16772080}"/>
              </a:ext>
            </a:extLst>
          </p:cNvPr>
          <p:cNvSpPr txBox="1"/>
          <p:nvPr/>
        </p:nvSpPr>
        <p:spPr>
          <a:xfrm>
            <a:off x="1997807" y="6050756"/>
            <a:ext cx="2476539"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21] </a:t>
            </a:r>
            <a:r>
              <a:rPr lang="ko-KR" altLang="en-US" sz="900" b="0" i="0" u="none" dirty="0">
                <a:solidFill>
                  <a:schemeClr val="dk1"/>
                </a:solidFill>
                <a:latin typeface="Malgun Gothic"/>
                <a:ea typeface="Malgun Gothic"/>
                <a:cs typeface="Malgun Gothic"/>
                <a:sym typeface="Malgun Gothic"/>
              </a:rPr>
              <a:t>소형로봇 객체탐지 및 </a:t>
            </a:r>
            <a:r>
              <a:rPr lang="ko-KR" altLang="en-US" sz="900" b="0" i="0" u="none" dirty="0" err="1">
                <a:solidFill>
                  <a:schemeClr val="dk1"/>
                </a:solidFill>
                <a:latin typeface="Malgun Gothic"/>
                <a:ea typeface="Malgun Gothic"/>
                <a:cs typeface="Malgun Gothic"/>
                <a:sym typeface="Malgun Gothic"/>
              </a:rPr>
              <a:t>재난지</a:t>
            </a:r>
            <a:r>
              <a:rPr lang="ko-KR" altLang="en-US" sz="900" b="0" i="0" u="none" dirty="0">
                <a:solidFill>
                  <a:schemeClr val="dk1"/>
                </a:solidFill>
                <a:latin typeface="Malgun Gothic"/>
                <a:ea typeface="Malgun Gothic"/>
                <a:cs typeface="Malgun Gothic"/>
                <a:sym typeface="Malgun Gothic"/>
              </a:rPr>
              <a:t> 탐사</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31"/>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614" name="Google Shape;614;p31"/>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615" name="Google Shape;615;p31"/>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616" name="Google Shape;616;p31"/>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알고리즘</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명세서</a:t>
            </a:r>
            <a:r>
              <a:rPr lang="en-US" sz="1700" b="1" i="0" u="none" strike="noStrike" cap="none" dirty="0">
                <a:solidFill>
                  <a:schemeClr val="lt1"/>
                </a:solidFill>
                <a:latin typeface="Malgun Gothic"/>
                <a:ea typeface="Malgun Gothic"/>
                <a:cs typeface="Malgun Gothic"/>
                <a:sym typeface="Malgun Gothic"/>
              </a:rPr>
              <a:t> (1) </a:t>
            </a:r>
            <a:endParaRPr sz="1400" b="0" i="0" u="none" strike="noStrike" cap="none" dirty="0">
              <a:solidFill>
                <a:srgbClr val="000000"/>
              </a:solidFill>
              <a:latin typeface="Arial"/>
              <a:ea typeface="Arial"/>
              <a:cs typeface="Arial"/>
              <a:sym typeface="Arial"/>
            </a:endParaRPr>
          </a:p>
        </p:txBody>
      </p:sp>
      <p:pic>
        <p:nvPicPr>
          <p:cNvPr id="617" name="Google Shape;617;p31"/>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618" name="Google Shape;618;p31"/>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619" name="Google Shape;619;p3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620" name="Google Shape;620;p31"/>
          <p:cNvSpPr txBox="1"/>
          <p:nvPr/>
        </p:nvSpPr>
        <p:spPr>
          <a:xfrm>
            <a:off x="222250" y="2276475"/>
            <a:ext cx="4291012" cy="41100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621" name="Google Shape;621;p31"/>
          <p:cNvSpPr txBox="1"/>
          <p:nvPr/>
        </p:nvSpPr>
        <p:spPr>
          <a:xfrm>
            <a:off x="4572000" y="2263775"/>
            <a:ext cx="4291012" cy="41227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622" name="Google Shape;622;p31"/>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623" name="Google Shape;623;p31"/>
          <p:cNvSpPr txBox="1"/>
          <p:nvPr/>
        </p:nvSpPr>
        <p:spPr>
          <a:xfrm>
            <a:off x="4652962" y="2386012"/>
            <a:ext cx="4127400" cy="36018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[알고리즘 순서]</a:t>
            </a:r>
            <a:endParaRPr sz="1400" b="0" i="0" u="none" strike="noStrike" cap="none">
              <a:solidFill>
                <a:srgbClr val="000000"/>
              </a:solidFill>
              <a:latin typeface="Arial"/>
              <a:ea typeface="Arial"/>
              <a:cs typeface="Arial"/>
              <a:sym typeface="Arial"/>
            </a:endParaRPr>
          </a:p>
          <a:p>
            <a:pPr marL="457200" marR="0" lvl="0" indent="0" algn="just" rtl="0">
              <a:lnSpc>
                <a:spcPct val="150000"/>
              </a:lnSpc>
              <a:spcBef>
                <a:spcPts val="0"/>
              </a:spcBef>
              <a:spcAft>
                <a:spcPts val="0"/>
              </a:spcAft>
              <a:buClr>
                <a:schemeClr val="dk1"/>
              </a:buClr>
              <a:buSzPts val="1100"/>
              <a:buFont typeface="Arial"/>
              <a:buNone/>
            </a:pP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1. 프로그램 시작</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2. 비디오 프레임을 캡처하기 위해 카메라 엶</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3. 카메라에서 프레임 캡처</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4. 프레임 전처리(필요한 경우 크기를 조정하고 Blob으로 변환)</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5. OpenPose 모델을 사용하여 추론을 수행</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6. 출력을 후처리(키포인트 추출, 관절 연결)</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7. 결과 표시(키포인트 및 연결이 있는 프레임 표시)</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8. 사용자 입력 대기(키를 눌러 종료)</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9. 프로그램 종료</a:t>
            </a:r>
            <a:endParaRPr sz="1200" b="0" i="0" u="none" strike="noStrike" cap="none">
              <a:solidFill>
                <a:schemeClr val="dk1"/>
              </a:solidFill>
              <a:latin typeface="Malgun Gothic"/>
              <a:ea typeface="Malgun Gothic"/>
              <a:cs typeface="Malgun Gothic"/>
              <a:sym typeface="Malgun Gothic"/>
            </a:endParaRPr>
          </a:p>
          <a:p>
            <a:pPr marL="457200" marR="0" lvl="0" indent="0" algn="just" rtl="0">
              <a:lnSpc>
                <a:spcPct val="150000"/>
              </a:lnSpc>
              <a:spcBef>
                <a:spcPts val="0"/>
              </a:spcBef>
              <a:spcAft>
                <a:spcPts val="0"/>
              </a:spcAft>
              <a:buClr>
                <a:srgbClr val="000000"/>
              </a:buClr>
              <a:buSzPts val="1200"/>
              <a:buFont typeface="Arial"/>
              <a:buNone/>
            </a:pPr>
            <a:endParaRPr sz="1200" b="0" i="0" u="none" strike="noStrike" cap="none">
              <a:solidFill>
                <a:schemeClr val="dk1"/>
              </a:solidFill>
              <a:latin typeface="Malgun Gothic"/>
              <a:ea typeface="Malgun Gothic"/>
              <a:cs typeface="Malgun Gothic"/>
              <a:sym typeface="Malgun Gothic"/>
            </a:endParaRPr>
          </a:p>
        </p:txBody>
      </p:sp>
      <p:graphicFrame>
        <p:nvGraphicFramePr>
          <p:cNvPr id="624" name="Google Shape;624;p31"/>
          <p:cNvGraphicFramePr/>
          <p:nvPr>
            <p:extLst>
              <p:ext uri="{D42A27DB-BD31-4B8C-83A1-F6EECF244321}">
                <p14:modId xmlns:p14="http://schemas.microsoft.com/office/powerpoint/2010/main" val="751969840"/>
              </p:ext>
            </p:extLst>
          </p:nvPr>
        </p:nvGraphicFramePr>
        <p:xfrm>
          <a:off x="168275" y="1398587"/>
          <a:ext cx="8866150" cy="811225"/>
        </p:xfrm>
        <a:graphic>
          <a:graphicData uri="http://schemas.openxmlformats.org/drawingml/2006/table">
            <a:tbl>
              <a:tblPr>
                <a:noFill/>
                <a:tableStyleId>{63333E97-AB35-41CD-AE6E-F86F56BE420D}</a:tableStyleId>
              </a:tblPr>
              <a:tblGrid>
                <a:gridCol w="1019175">
                  <a:extLst>
                    <a:ext uri="{9D8B030D-6E8A-4147-A177-3AD203B41FA5}">
                      <a16:colId xmlns:a16="http://schemas.microsoft.com/office/drawing/2014/main" val="20000"/>
                    </a:ext>
                  </a:extLst>
                </a:gridCol>
                <a:gridCol w="1655750">
                  <a:extLst>
                    <a:ext uri="{9D8B030D-6E8A-4147-A177-3AD203B41FA5}">
                      <a16:colId xmlns:a16="http://schemas.microsoft.com/office/drawing/2014/main" val="20001"/>
                    </a:ext>
                  </a:extLst>
                </a:gridCol>
                <a:gridCol w="1008050">
                  <a:extLst>
                    <a:ext uri="{9D8B030D-6E8A-4147-A177-3AD203B41FA5}">
                      <a16:colId xmlns:a16="http://schemas.microsoft.com/office/drawing/2014/main" val="20002"/>
                    </a:ext>
                  </a:extLst>
                </a:gridCol>
                <a:gridCol w="20161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649275">
                  <a:extLst>
                    <a:ext uri="{9D8B030D-6E8A-4147-A177-3AD203B41FA5}">
                      <a16:colId xmlns:a16="http://schemas.microsoft.com/office/drawing/2014/main" val="20006"/>
                    </a:ext>
                  </a:extLst>
                </a:gridCol>
                <a:gridCol w="717550">
                  <a:extLst>
                    <a:ext uri="{9D8B030D-6E8A-4147-A177-3AD203B41FA5}">
                      <a16:colId xmlns:a16="http://schemas.microsoft.com/office/drawing/2014/main" val="20007"/>
                    </a:ext>
                  </a:extLst>
                </a:gridCol>
              </a:tblGrid>
              <a:tr h="287350">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ID</a:t>
                      </a:r>
                      <a:endParaRPr sz="1400" u="none" strike="noStrike" cap="none"/>
                    </a:p>
                  </a:txBody>
                  <a:tcPr marL="91450" marR="91450" marT="45675" marB="4567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S09 S15 S24 S26 </a:t>
                      </a:r>
                      <a:endParaRPr/>
                    </a:p>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H05 H14</a:t>
                      </a:r>
                      <a:endParaRPr/>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명</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ko-KR" altLang="en-US" sz="1000" u="none" strike="noStrike" cap="none" dirty="0">
                          <a:solidFill>
                            <a:schemeClr val="dk1"/>
                          </a:solidFill>
                          <a:latin typeface="Malgun Gothic"/>
                          <a:ea typeface="Malgun Gothic"/>
                          <a:cs typeface="Malgun Gothic"/>
                          <a:sym typeface="Malgun Gothic"/>
                        </a:rPr>
                        <a:t>객체</a:t>
                      </a:r>
                      <a:r>
                        <a:rPr lang="en-US" altLang="ko-KR" sz="1000" u="none" strike="noStrike" cap="none" dirty="0">
                          <a:solidFill>
                            <a:schemeClr val="dk1"/>
                          </a:solidFill>
                          <a:latin typeface="Malgun Gothic"/>
                          <a:ea typeface="Malgun Gothic"/>
                          <a:cs typeface="Malgun Gothic"/>
                          <a:sym typeface="Malgun Gothic"/>
                        </a:rPr>
                        <a:t> </a:t>
                      </a:r>
                      <a:r>
                        <a:rPr lang="ko-KR" altLang="en-US" sz="1000" u="none" strike="noStrike" cap="none" dirty="0">
                          <a:solidFill>
                            <a:schemeClr val="dk1"/>
                          </a:solidFill>
                          <a:latin typeface="Malgun Gothic"/>
                          <a:ea typeface="Malgun Gothic"/>
                          <a:cs typeface="Malgun Gothic"/>
                          <a:sym typeface="Malgun Gothic"/>
                        </a:rPr>
                        <a:t>신체 부위 탐지 알고리즘</a:t>
                      </a:r>
                      <a:endParaRPr sz="1000" u="none" strike="noStrike" cap="none" dirty="0">
                        <a:solidFill>
                          <a:schemeClr val="dk1"/>
                        </a:solidFill>
                        <a:latin typeface="Malgun Gothic"/>
                        <a:ea typeface="Malgun Gothic"/>
                        <a:cs typeface="Malgun Gothic"/>
                        <a:sym typeface="Malgun Gothic"/>
                      </a:endParaRPr>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작성일</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2023. 07. 10.</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chemeClr val="lt1">
                        <a:alpha val="49411"/>
                      </a:scheme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Page</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1/4</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0"/>
                  </a:ext>
                </a:extLst>
              </a:tr>
              <a:tr h="415075">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개요</a:t>
                      </a:r>
                      <a:endParaRPr sz="1400" u="none" strike="noStrike" cap="none"/>
                    </a:p>
                  </a:txBody>
                  <a:tcPr marL="91450" marR="91450" marT="45675" marB="4567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gridSpan="5">
                  <a:txBody>
                    <a:bodyPr/>
                    <a:lstStyle/>
                    <a:p>
                      <a:pPr marL="0" marR="0" lvl="0" indent="0" algn="l" rtl="0">
                        <a:lnSpc>
                          <a:spcPct val="100000"/>
                        </a:lnSpc>
                        <a:spcBef>
                          <a:spcPts val="0"/>
                        </a:spcBef>
                        <a:spcAft>
                          <a:spcPts val="0"/>
                        </a:spcAft>
                        <a:buClr>
                          <a:schemeClr val="dk1"/>
                        </a:buClr>
                        <a:buSzPts val="1000"/>
                        <a:buFont typeface="Malgun Gothic"/>
                        <a:buNone/>
                      </a:pPr>
                      <a:r>
                        <a:rPr lang="en-US" sz="1000" u="none" strike="noStrike" cap="none">
                          <a:solidFill>
                            <a:schemeClr val="dk1"/>
                          </a:solidFill>
                          <a:latin typeface="Malgun Gothic"/>
                          <a:ea typeface="Malgun Gothic"/>
                          <a:cs typeface="Malgun Gothic"/>
                          <a:sym typeface="Malgun Gothic"/>
                        </a:rPr>
                        <a:t>모체 로봇 및 소형 로봇의 탐사 중 객체의 자세를 식별하는 알고리즘을 흐름도로 표현, 순서를 설명한다.</a:t>
                      </a:r>
                      <a:endParaRPr sz="1800" u="none" strike="noStrike" cap="none">
                        <a:solidFill>
                          <a:schemeClr val="dk1"/>
                        </a:solidFill>
                        <a:latin typeface="Malgun Gothic"/>
                        <a:ea typeface="Malgun Gothic"/>
                        <a:cs typeface="Malgun Gothic"/>
                        <a:sym typeface="Malgun Gothic"/>
                      </a:endParaRPr>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작성자</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dirty="0" err="1">
                          <a:solidFill>
                            <a:schemeClr val="dk1"/>
                          </a:solidFill>
                          <a:latin typeface="Malgun Gothic"/>
                          <a:ea typeface="Malgun Gothic"/>
                          <a:cs typeface="Malgun Gothic"/>
                          <a:sym typeface="Malgun Gothic"/>
                        </a:rPr>
                        <a:t>박</a:t>
                      </a:r>
                      <a:r>
                        <a:rPr lang="en-US" sz="1000" u="none" strike="noStrike" cap="none" dirty="0" err="1">
                          <a:solidFill>
                            <a:schemeClr val="dk1"/>
                          </a:solidFill>
                          <a:latin typeface="Malgun Gothic"/>
                          <a:ea typeface="Malgun Gothic"/>
                          <a:cs typeface="Malgun Gothic"/>
                          <a:sym typeface="Malgun Gothic"/>
                        </a:rPr>
                        <a:t>성욱</a:t>
                      </a:r>
                      <a:endParaRPr sz="1400" u="none" strike="noStrike" cap="none" dirty="0"/>
                    </a:p>
                  </a:txBody>
                  <a:tcPr marL="91450" marR="91450" marT="45675" marB="4567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625" name="Google Shape;625;p31"/>
          <p:cNvSpPr txBox="1"/>
          <p:nvPr/>
        </p:nvSpPr>
        <p:spPr>
          <a:xfrm>
            <a:off x="900906" y="6181618"/>
            <a:ext cx="2933700" cy="2307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a:t>
            </a:r>
            <a:r>
              <a:rPr lang="en-US" sz="900" b="0" i="0" u="none" strike="noStrike" cap="none" dirty="0" err="1">
                <a:solidFill>
                  <a:schemeClr val="dk1"/>
                </a:solidFill>
                <a:latin typeface="Malgun Gothic"/>
                <a:ea typeface="Malgun Gothic"/>
                <a:cs typeface="Malgun Gothic"/>
                <a:sym typeface="Malgun Gothic"/>
              </a:rPr>
              <a:t>그림</a:t>
            </a:r>
            <a:r>
              <a:rPr lang="en-US" sz="900" b="0" i="0" u="none" strike="noStrike" cap="none" dirty="0">
                <a:solidFill>
                  <a:schemeClr val="dk1"/>
                </a:solidFill>
                <a:latin typeface="Malgun Gothic"/>
                <a:ea typeface="Malgun Gothic"/>
                <a:cs typeface="Malgun Gothic"/>
                <a:sym typeface="Malgun Gothic"/>
              </a:rPr>
              <a:t> 22] </a:t>
            </a:r>
            <a:r>
              <a:rPr lang="en-US" sz="900" b="0" i="0" u="none" strike="noStrike" cap="none" dirty="0" err="1">
                <a:solidFill>
                  <a:schemeClr val="dk1"/>
                </a:solidFill>
                <a:latin typeface="Malgun Gothic"/>
                <a:ea typeface="Malgun Gothic"/>
                <a:cs typeface="Malgun Gothic"/>
                <a:sym typeface="Malgun Gothic"/>
              </a:rPr>
              <a:t>객체</a:t>
            </a:r>
            <a:r>
              <a:rPr lang="en-US" sz="900" b="0" i="0" u="none" strike="noStrike" cap="none" dirty="0">
                <a:solidFill>
                  <a:schemeClr val="dk1"/>
                </a:solidFill>
                <a:latin typeface="Malgun Gothic"/>
                <a:ea typeface="Malgun Gothic"/>
                <a:cs typeface="Malgun Gothic"/>
                <a:sym typeface="Malgun Gothic"/>
              </a:rPr>
              <a:t> </a:t>
            </a:r>
            <a:r>
              <a:rPr lang="ko-KR" altLang="en-US" sz="900" b="0" i="0" u="none" strike="noStrike" cap="none" dirty="0">
                <a:solidFill>
                  <a:schemeClr val="dk1"/>
                </a:solidFill>
                <a:latin typeface="Malgun Gothic"/>
                <a:ea typeface="Malgun Gothic"/>
                <a:cs typeface="Malgun Gothic"/>
                <a:sym typeface="Malgun Gothic"/>
              </a:rPr>
              <a:t>신체 부위 탐지 흐름도</a:t>
            </a:r>
            <a:endParaRPr dirty="0"/>
          </a:p>
        </p:txBody>
      </p:sp>
      <p:pic>
        <p:nvPicPr>
          <p:cNvPr id="626" name="Google Shape;626;p31"/>
          <p:cNvPicPr preferRelativeResize="0"/>
          <p:nvPr/>
        </p:nvPicPr>
        <p:blipFill rotWithShape="1">
          <a:blip r:embed="rId5">
            <a:alphaModFix/>
          </a:blip>
          <a:srcRect/>
          <a:stretch/>
        </p:blipFill>
        <p:spPr>
          <a:xfrm>
            <a:off x="1580400" y="2339475"/>
            <a:ext cx="1623175" cy="38421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2"/>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632" name="Google Shape;632;p32"/>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633" name="Google Shape;633;p32"/>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634" name="Google Shape;634;p32"/>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알고리즘</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상세</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설명</a:t>
            </a:r>
            <a:r>
              <a:rPr lang="en-US" sz="1700" b="1" i="0" u="none" strike="noStrike" cap="none" dirty="0">
                <a:solidFill>
                  <a:schemeClr val="lt1"/>
                </a:solidFill>
                <a:latin typeface="Malgun Gothic"/>
                <a:ea typeface="Malgun Gothic"/>
                <a:cs typeface="Malgun Gothic"/>
                <a:sym typeface="Malgun Gothic"/>
              </a:rPr>
              <a:t> (1)</a:t>
            </a:r>
            <a:endParaRPr sz="1400" b="0" i="0" u="none" strike="noStrike" cap="none" dirty="0">
              <a:solidFill>
                <a:srgbClr val="000000"/>
              </a:solidFill>
              <a:latin typeface="Arial"/>
              <a:ea typeface="Arial"/>
              <a:cs typeface="Arial"/>
              <a:sym typeface="Arial"/>
            </a:endParaRPr>
          </a:p>
        </p:txBody>
      </p:sp>
      <p:pic>
        <p:nvPicPr>
          <p:cNvPr id="635" name="Google Shape;635;p32"/>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636" name="Google Shape;636;p32"/>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637" name="Google Shape;637;p3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638" name="Google Shape;638;p32"/>
          <p:cNvSpPr txBox="1"/>
          <p:nvPr/>
        </p:nvSpPr>
        <p:spPr>
          <a:xfrm>
            <a:off x="222250" y="1473200"/>
            <a:ext cx="8740775" cy="25733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639" name="Google Shape;639;p32"/>
          <p:cNvSpPr txBox="1"/>
          <p:nvPr/>
        </p:nvSpPr>
        <p:spPr>
          <a:xfrm>
            <a:off x="234950" y="4283075"/>
            <a:ext cx="8728075" cy="1903412"/>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640" name="Google Shape;640;p32"/>
          <p:cNvPicPr preferRelativeResize="0"/>
          <p:nvPr/>
        </p:nvPicPr>
        <p:blipFill rotWithShape="1">
          <a:blip r:embed="rId4">
            <a:alphaModFix/>
          </a:blip>
          <a:srcRect/>
          <a:stretch/>
        </p:blipFill>
        <p:spPr>
          <a:xfrm>
            <a:off x="8115300" y="125412"/>
            <a:ext cx="868362" cy="279400"/>
          </a:xfrm>
          <a:prstGeom prst="rect">
            <a:avLst/>
          </a:prstGeom>
          <a:noFill/>
          <a:ln>
            <a:noFill/>
          </a:ln>
        </p:spPr>
      </p:pic>
      <p:pic>
        <p:nvPicPr>
          <p:cNvPr id="641" name="Google Shape;641;p32"/>
          <p:cNvPicPr preferRelativeResize="0"/>
          <p:nvPr/>
        </p:nvPicPr>
        <p:blipFill rotWithShape="1">
          <a:blip r:embed="rId5">
            <a:alphaModFix/>
          </a:blip>
          <a:srcRect/>
          <a:stretch/>
        </p:blipFill>
        <p:spPr>
          <a:xfrm>
            <a:off x="1706562" y="4379912"/>
            <a:ext cx="2663825" cy="1733550"/>
          </a:xfrm>
          <a:prstGeom prst="rect">
            <a:avLst/>
          </a:prstGeom>
          <a:noFill/>
          <a:ln>
            <a:noFill/>
          </a:ln>
        </p:spPr>
      </p:pic>
      <p:sp>
        <p:nvSpPr>
          <p:cNvPr id="642" name="Google Shape;642;p32"/>
          <p:cNvSpPr txBox="1"/>
          <p:nvPr/>
        </p:nvSpPr>
        <p:spPr>
          <a:xfrm>
            <a:off x="234950" y="1487487"/>
            <a:ext cx="8686800" cy="235445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350"/>
              <a:buFont typeface="Malgun Gothic"/>
              <a:buNone/>
            </a:pP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딥러닝을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기반으로</a:t>
            </a:r>
            <a:r>
              <a:rPr lang="en-US" sz="1400" b="0" i="0" u="none" strike="noStrike" cap="none" dirty="0">
                <a:solidFill>
                  <a:schemeClr val="dk1"/>
                </a:solidFill>
                <a:latin typeface="Malgun Gothic"/>
                <a:ea typeface="Malgun Gothic"/>
                <a:cs typeface="Malgun Gothic"/>
                <a:sym typeface="Malgun Gothic"/>
              </a:rPr>
              <a:t> 한 </a:t>
            </a:r>
            <a:r>
              <a:rPr lang="en-US" sz="1400" b="0" i="0" u="none" strike="noStrike" cap="none" dirty="0" err="1">
                <a:solidFill>
                  <a:schemeClr val="dk1"/>
                </a:solidFill>
                <a:latin typeface="Malgun Gothic"/>
                <a:ea typeface="Malgun Gothic"/>
                <a:cs typeface="Malgun Gothic"/>
                <a:sym typeface="Malgun Gothic"/>
              </a:rPr>
              <a:t>실시간</a:t>
            </a:r>
            <a:r>
              <a:rPr lang="en-US" sz="1400" b="0" i="0" u="none" strike="noStrike" cap="none" dirty="0">
                <a:solidFill>
                  <a:schemeClr val="dk1"/>
                </a:solidFill>
                <a:latin typeface="Malgun Gothic"/>
                <a:ea typeface="Malgun Gothic"/>
                <a:cs typeface="Malgun Gothic"/>
                <a:sym typeface="Malgun Gothic"/>
              </a:rPr>
              <a:t> 2D </a:t>
            </a:r>
            <a:r>
              <a:rPr lang="en-US" sz="1400" b="0" i="0" u="none" strike="noStrike" cap="none" dirty="0" err="1">
                <a:solidFill>
                  <a:schemeClr val="dk1"/>
                </a:solidFill>
                <a:latin typeface="Malgun Gothic"/>
                <a:ea typeface="Malgun Gothic"/>
                <a:cs typeface="Malgun Gothic"/>
                <a:sym typeface="Malgun Gothic"/>
              </a:rPr>
              <a:t>인체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자세</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추정</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알고리즘으로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이미지나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비디오에서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인체의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관절과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신체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부위를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탐지하고</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추정하여</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정확한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자세를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예측한다</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재난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지역을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탐사하는</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로봇의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목적에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맞게</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신체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일부만이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카메라에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탐지돼도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사람이라고</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인식할</a:t>
            </a:r>
            <a:r>
              <a:rPr lang="en-US" sz="1400" b="0" i="0" u="none" strike="noStrike" cap="none" dirty="0">
                <a:solidFill>
                  <a:schemeClr val="dk1"/>
                </a:solidFill>
                <a:latin typeface="Malgun Gothic"/>
                <a:ea typeface="Malgun Gothic"/>
                <a:cs typeface="Malgun Gothic"/>
                <a:sym typeface="Malgun Gothic"/>
              </a:rPr>
              <a:t> 수 </a:t>
            </a:r>
            <a:r>
              <a:rPr lang="en-US" sz="1400" b="0" i="0" u="none" strike="noStrike" cap="none" dirty="0" err="1">
                <a:solidFill>
                  <a:schemeClr val="dk1"/>
                </a:solidFill>
                <a:latin typeface="Malgun Gothic"/>
                <a:ea typeface="Malgun Gothic"/>
                <a:cs typeface="Malgun Gothic"/>
                <a:sym typeface="Malgun Gothic"/>
              </a:rPr>
              <a:t>있도록</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데이터셋</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변경</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신경망</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구조에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추가하여</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학습시켰다</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신체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일부분간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관계를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고려하여</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관절을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선으로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연결</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신체의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어디</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부분인지를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파악하여</a:t>
            </a:r>
            <a:r>
              <a:rPr lang="en-US" sz="1400" b="0" i="0" u="none" strike="noStrike" cap="none" dirty="0">
                <a:solidFill>
                  <a:schemeClr val="dk1"/>
                </a:solidFill>
                <a:latin typeface="Malgun Gothic"/>
                <a:ea typeface="Malgun Gothic"/>
                <a:cs typeface="Malgun Gothic"/>
                <a:sym typeface="Malgun Gothic"/>
              </a:rPr>
              <a:t> web </a:t>
            </a:r>
            <a:r>
              <a:rPr lang="en-US" sz="1400" b="0" i="0" u="none" strike="noStrike" cap="none" dirty="0" err="1">
                <a:solidFill>
                  <a:schemeClr val="dk1"/>
                </a:solidFill>
                <a:latin typeface="Malgun Gothic"/>
                <a:ea typeface="Malgun Gothic"/>
                <a:cs typeface="Malgun Gothic"/>
                <a:sym typeface="Malgun Gothic"/>
              </a:rPr>
              <a:t>스트리밍</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화면으로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실시간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탐지가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가능하다</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좌측의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그림은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전신이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카메라에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잡힌</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경우이고</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우측의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그림은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얼굴을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포함한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상반신이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카메라에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잡힌</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경우</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검출된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결과이다</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재난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지역과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유사한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상황에서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객체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탐지를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학습한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로봇이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카메라에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잡힌</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사람을</a:t>
            </a:r>
            <a:r>
              <a:rPr lang="en-US" sz="1400" b="0" i="0" u="none" strike="noStrike" cap="none" dirty="0">
                <a:solidFill>
                  <a:schemeClr val="dk1"/>
                </a:solidFill>
                <a:latin typeface="Malgun Gothic"/>
                <a:ea typeface="Malgun Gothic"/>
                <a:cs typeface="Malgun Gothic"/>
                <a:sym typeface="Malgun Gothic"/>
              </a:rPr>
              <a:t> skeleton </a:t>
            </a:r>
            <a:r>
              <a:rPr lang="en-US" sz="1400" b="0" i="0" u="none" strike="noStrike" cap="none" dirty="0" err="1">
                <a:solidFill>
                  <a:schemeClr val="dk1"/>
                </a:solidFill>
                <a:latin typeface="Malgun Gothic"/>
                <a:ea typeface="Malgun Gothic"/>
                <a:cs typeface="Malgun Gothic"/>
                <a:sym typeface="Malgun Gothic"/>
              </a:rPr>
              <a:t>형태로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인식하여</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요구조자의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상태를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확인하는데</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유용하다</a:t>
            </a:r>
            <a:r>
              <a:rPr lang="en-US" sz="1400" b="0" i="0" u="none" strike="noStrike" cap="none" dirty="0">
                <a:solidFill>
                  <a:schemeClr val="dk1"/>
                </a:solidFill>
                <a:latin typeface="Malgun Gothic"/>
                <a:ea typeface="Malgun Gothic"/>
                <a:cs typeface="Malgun Gothic"/>
                <a:sym typeface="Malgun Gothic"/>
              </a:rPr>
              <a:t>.</a:t>
            </a:r>
            <a:endParaRPr sz="1400" b="0" i="0" u="none" strike="noStrike" cap="none" dirty="0">
              <a:solidFill>
                <a:schemeClr val="dk1"/>
              </a:solidFill>
              <a:latin typeface="Malgun Gothic"/>
              <a:ea typeface="Malgun Gothic"/>
              <a:cs typeface="Malgun Gothic"/>
              <a:sym typeface="Malgun Gothic"/>
            </a:endParaRPr>
          </a:p>
        </p:txBody>
      </p:sp>
      <p:pic>
        <p:nvPicPr>
          <p:cNvPr id="643" name="Google Shape;643;p32"/>
          <p:cNvPicPr preferRelativeResize="0"/>
          <p:nvPr/>
        </p:nvPicPr>
        <p:blipFill rotWithShape="1">
          <a:blip r:embed="rId6">
            <a:alphaModFix/>
          </a:blip>
          <a:srcRect/>
          <a:stretch/>
        </p:blipFill>
        <p:spPr>
          <a:xfrm>
            <a:off x="4786312" y="4371975"/>
            <a:ext cx="2967037" cy="1725612"/>
          </a:xfrm>
          <a:prstGeom prst="rect">
            <a:avLst/>
          </a:prstGeom>
          <a:noFill/>
          <a:ln>
            <a:noFill/>
          </a:ln>
        </p:spPr>
      </p:pic>
      <p:sp>
        <p:nvSpPr>
          <p:cNvPr id="2" name="Google Shape;755;p37">
            <a:extLst>
              <a:ext uri="{FF2B5EF4-FFF2-40B4-BE49-F238E27FC236}">
                <a16:creationId xmlns:a16="http://schemas.microsoft.com/office/drawing/2014/main" id="{12B44A0E-EC2B-ED53-81F7-BE32655B7CD2}"/>
              </a:ext>
            </a:extLst>
          </p:cNvPr>
          <p:cNvSpPr txBox="1"/>
          <p:nvPr/>
        </p:nvSpPr>
        <p:spPr>
          <a:xfrm>
            <a:off x="3088987" y="6186487"/>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en-US" altLang="ko-KR" sz="900" b="0" i="0" u="none" dirty="0" err="1">
                <a:solidFill>
                  <a:schemeClr val="dk1"/>
                </a:solidFill>
                <a:latin typeface="Malgun Gothic"/>
                <a:ea typeface="Malgun Gothic"/>
                <a:cs typeface="Malgun Gothic"/>
                <a:sym typeface="Malgun Gothic"/>
              </a:rPr>
              <a:t>그림</a:t>
            </a:r>
            <a:r>
              <a:rPr lang="en-US" altLang="ko-KR" sz="900" b="0" i="0" u="none" dirty="0">
                <a:solidFill>
                  <a:schemeClr val="dk1"/>
                </a:solidFill>
                <a:latin typeface="Malgun Gothic"/>
                <a:ea typeface="Malgun Gothic"/>
                <a:cs typeface="Malgun Gothic"/>
                <a:sym typeface="Malgun Gothic"/>
              </a:rPr>
              <a:t> 23</a:t>
            </a:r>
            <a:r>
              <a:rPr lang="ko-KR" altLang="en-US" sz="900" b="0" i="0" u="none" dirty="0">
                <a:solidFill>
                  <a:schemeClr val="dk1"/>
                </a:solidFill>
                <a:latin typeface="Malgun Gothic"/>
                <a:ea typeface="Malgun Gothic"/>
                <a:cs typeface="Malgun Gothic"/>
                <a:sym typeface="Malgun Gothic"/>
              </a:rPr>
              <a:t>객체 신체 부위 탐지 </a:t>
            </a:r>
            <a:r>
              <a:rPr lang="en-US" sz="900" b="0" i="0" u="none" dirty="0" err="1">
                <a:solidFill>
                  <a:schemeClr val="dk1"/>
                </a:solidFill>
                <a:latin typeface="Malgun Gothic"/>
                <a:ea typeface="Malgun Gothic"/>
                <a:cs typeface="Malgun Gothic"/>
                <a:sym typeface="Malgun Gothic"/>
              </a:rPr>
              <a:t>알고리즘</a:t>
            </a:r>
            <a:r>
              <a:rPr lang="en-US" sz="900" b="0" i="0" u="none" dirty="0">
                <a:solidFill>
                  <a:schemeClr val="dk1"/>
                </a:solidFill>
                <a:latin typeface="Malgun Gothic"/>
                <a:ea typeface="Malgun Gothic"/>
                <a:cs typeface="Malgun Gothic"/>
                <a:sym typeface="Malgun Gothic"/>
              </a:rPr>
              <a:t> </a:t>
            </a:r>
            <a:r>
              <a:rPr lang="ko-KR" altLang="en-US" sz="900" b="0" i="0" u="none" dirty="0">
                <a:solidFill>
                  <a:schemeClr val="dk1"/>
                </a:solidFill>
                <a:latin typeface="Malgun Gothic"/>
                <a:ea typeface="Malgun Gothic"/>
                <a:cs typeface="Malgun Gothic"/>
                <a:sym typeface="Malgun Gothic"/>
              </a:rPr>
              <a:t>적용 사진</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3"/>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650" name="Google Shape;650;p33"/>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651" name="Google Shape;651;p33"/>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652" name="Google Shape;652;p33"/>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알고리즘</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명세서</a:t>
            </a:r>
            <a:r>
              <a:rPr lang="en-US" sz="1700" b="1" i="0" u="none" strike="noStrike" cap="none" dirty="0">
                <a:solidFill>
                  <a:schemeClr val="lt1"/>
                </a:solidFill>
                <a:latin typeface="Malgun Gothic"/>
                <a:ea typeface="Malgun Gothic"/>
                <a:cs typeface="Malgun Gothic"/>
                <a:sym typeface="Malgun Gothic"/>
              </a:rPr>
              <a:t> (2) </a:t>
            </a:r>
            <a:endParaRPr sz="1400" b="0" i="0" u="none" strike="noStrike" cap="none" dirty="0">
              <a:solidFill>
                <a:srgbClr val="000000"/>
              </a:solidFill>
              <a:latin typeface="Arial"/>
              <a:ea typeface="Arial"/>
              <a:cs typeface="Arial"/>
              <a:sym typeface="Arial"/>
            </a:endParaRPr>
          </a:p>
        </p:txBody>
      </p:sp>
      <p:pic>
        <p:nvPicPr>
          <p:cNvPr id="653" name="Google Shape;653;p33"/>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654" name="Google Shape;654;p33"/>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655" name="Google Shape;655;p3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656" name="Google Shape;656;p33"/>
          <p:cNvSpPr txBox="1"/>
          <p:nvPr/>
        </p:nvSpPr>
        <p:spPr>
          <a:xfrm>
            <a:off x="222250" y="2276475"/>
            <a:ext cx="4291012" cy="41100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657" name="Google Shape;657;p33"/>
          <p:cNvSpPr txBox="1"/>
          <p:nvPr/>
        </p:nvSpPr>
        <p:spPr>
          <a:xfrm>
            <a:off x="4572000" y="2263775"/>
            <a:ext cx="4291012" cy="41227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658" name="Google Shape;658;p33"/>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659" name="Google Shape;659;p33"/>
          <p:cNvSpPr txBox="1"/>
          <p:nvPr/>
        </p:nvSpPr>
        <p:spPr>
          <a:xfrm>
            <a:off x="4652962" y="2386012"/>
            <a:ext cx="4127400" cy="387870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[알고리즘 순서]</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None/>
            </a:pP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1. 프로그램 시작</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2. 비디오 프레임을 캡처하기 위해 카메라 열기</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3. 카메라에서 프레임 캡처</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4. 프레임 전처리(크기 조정, Blob 생성).</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5. YOLO 모델을 사용하여 추론 수행</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6. 출력에서 클래스 ID, 신뢰도 및 경계 상자 추출</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7. 중첩된 경계 상자 제거</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8. 나머지 경계 상자에 대해 반복</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9. 각 객체에 대해 프레임에 직사각형과 레이블 그리기</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10. 테두리 상자와 레이블이 있는 프레임 표시</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100"/>
              <a:buFont typeface="Arial"/>
              <a:buNone/>
            </a:pPr>
            <a:r>
              <a:rPr lang="en-US" sz="1200" b="0" i="0" u="none" strike="noStrike" cap="none">
                <a:solidFill>
                  <a:schemeClr val="dk1"/>
                </a:solidFill>
                <a:latin typeface="Malgun Gothic"/>
                <a:ea typeface="Malgun Gothic"/>
                <a:cs typeface="Malgun Gothic"/>
                <a:sym typeface="Malgun Gothic"/>
              </a:rPr>
              <a:t>11. 프로그램 종료</a:t>
            </a: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rgbClr val="000000"/>
              </a:buClr>
              <a:buSzPts val="1200"/>
              <a:buFont typeface="Arial"/>
              <a:buNone/>
            </a:pPr>
            <a:endParaRPr sz="1200" b="0" i="0" u="none" strike="noStrike" cap="none">
              <a:solidFill>
                <a:schemeClr val="dk1"/>
              </a:solidFill>
              <a:latin typeface="Malgun Gothic"/>
              <a:ea typeface="Malgun Gothic"/>
              <a:cs typeface="Malgun Gothic"/>
              <a:sym typeface="Malgun Gothic"/>
            </a:endParaRPr>
          </a:p>
        </p:txBody>
      </p:sp>
      <p:graphicFrame>
        <p:nvGraphicFramePr>
          <p:cNvPr id="660" name="Google Shape;660;p33"/>
          <p:cNvGraphicFramePr/>
          <p:nvPr>
            <p:extLst>
              <p:ext uri="{D42A27DB-BD31-4B8C-83A1-F6EECF244321}">
                <p14:modId xmlns:p14="http://schemas.microsoft.com/office/powerpoint/2010/main" val="690215657"/>
              </p:ext>
            </p:extLst>
          </p:nvPr>
        </p:nvGraphicFramePr>
        <p:xfrm>
          <a:off x="168275" y="1398587"/>
          <a:ext cx="8866150" cy="811225"/>
        </p:xfrm>
        <a:graphic>
          <a:graphicData uri="http://schemas.openxmlformats.org/drawingml/2006/table">
            <a:tbl>
              <a:tblPr>
                <a:noFill/>
                <a:tableStyleId>{63333E97-AB35-41CD-AE6E-F86F56BE420D}</a:tableStyleId>
              </a:tblPr>
              <a:tblGrid>
                <a:gridCol w="1019175">
                  <a:extLst>
                    <a:ext uri="{9D8B030D-6E8A-4147-A177-3AD203B41FA5}">
                      <a16:colId xmlns:a16="http://schemas.microsoft.com/office/drawing/2014/main" val="20000"/>
                    </a:ext>
                  </a:extLst>
                </a:gridCol>
                <a:gridCol w="1655750">
                  <a:extLst>
                    <a:ext uri="{9D8B030D-6E8A-4147-A177-3AD203B41FA5}">
                      <a16:colId xmlns:a16="http://schemas.microsoft.com/office/drawing/2014/main" val="20001"/>
                    </a:ext>
                  </a:extLst>
                </a:gridCol>
                <a:gridCol w="1008050">
                  <a:extLst>
                    <a:ext uri="{9D8B030D-6E8A-4147-A177-3AD203B41FA5}">
                      <a16:colId xmlns:a16="http://schemas.microsoft.com/office/drawing/2014/main" val="20002"/>
                    </a:ext>
                  </a:extLst>
                </a:gridCol>
                <a:gridCol w="20161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649275">
                  <a:extLst>
                    <a:ext uri="{9D8B030D-6E8A-4147-A177-3AD203B41FA5}">
                      <a16:colId xmlns:a16="http://schemas.microsoft.com/office/drawing/2014/main" val="20006"/>
                    </a:ext>
                  </a:extLst>
                </a:gridCol>
                <a:gridCol w="717550">
                  <a:extLst>
                    <a:ext uri="{9D8B030D-6E8A-4147-A177-3AD203B41FA5}">
                      <a16:colId xmlns:a16="http://schemas.microsoft.com/office/drawing/2014/main" val="20007"/>
                    </a:ext>
                  </a:extLst>
                </a:gridCol>
              </a:tblGrid>
              <a:tr h="287325">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ID</a:t>
                      </a:r>
                      <a:endParaRPr sz="1400" u="none" strike="noStrike" cap="none"/>
                    </a:p>
                  </a:txBody>
                  <a:tcPr marL="91450" marR="91450" marT="45675" marB="4567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S09 S15 S24 S26 </a:t>
                      </a:r>
                      <a:endParaRPr/>
                    </a:p>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H05 H14</a:t>
                      </a:r>
                      <a:endParaRPr/>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명</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chemeClr val="dk1"/>
                        </a:buClr>
                        <a:buSzPts val="1000"/>
                        <a:buFont typeface="Arial"/>
                        <a:buNone/>
                      </a:pPr>
                      <a:r>
                        <a:rPr lang="ko-KR" altLang="en-US" sz="1000" u="none" strike="noStrike" cap="none" dirty="0" err="1">
                          <a:solidFill>
                            <a:schemeClr val="dk1"/>
                          </a:solidFill>
                          <a:latin typeface="Malgun Gothic"/>
                          <a:ea typeface="Malgun Gothic"/>
                          <a:cs typeface="Malgun Gothic"/>
                          <a:sym typeface="Malgun Gothic"/>
                        </a:rPr>
                        <a:t>재난지</a:t>
                      </a:r>
                      <a:r>
                        <a:rPr lang="ko-KR" altLang="en-US" sz="1000" u="none" strike="noStrike" cap="none" dirty="0">
                          <a:solidFill>
                            <a:schemeClr val="dk1"/>
                          </a:solidFill>
                          <a:latin typeface="Malgun Gothic"/>
                          <a:ea typeface="Malgun Gothic"/>
                          <a:cs typeface="Malgun Gothic"/>
                          <a:sym typeface="Malgun Gothic"/>
                        </a:rPr>
                        <a:t> 객체 탐지 알고리즘</a:t>
                      </a:r>
                      <a:endParaRPr sz="1800" u="none" strike="noStrike" cap="none" dirty="0">
                        <a:solidFill>
                          <a:schemeClr val="dk1"/>
                        </a:solidFill>
                        <a:latin typeface="Malgun Gothic"/>
                        <a:ea typeface="Malgun Gothic"/>
                        <a:cs typeface="Malgun Gothic"/>
                        <a:sym typeface="Malgun Gothic"/>
                      </a:endParaRPr>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작성일</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2023. 07. 10.</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chemeClr val="lt1">
                        <a:alpha val="49411"/>
                      </a:scheme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Page</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2/4</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0"/>
                  </a:ext>
                </a:extLst>
              </a:tr>
              <a:tr h="415075">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개요</a:t>
                      </a:r>
                      <a:endParaRPr sz="1400" u="none" strike="noStrike" cap="none"/>
                    </a:p>
                  </a:txBody>
                  <a:tcPr marL="91450" marR="91450" marT="45675" marB="4567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gridSpan="5">
                  <a:txBody>
                    <a:bodyPr/>
                    <a:lstStyle/>
                    <a:p>
                      <a:pPr marL="0" marR="0" lvl="0" indent="0" algn="l" rtl="0">
                        <a:lnSpc>
                          <a:spcPct val="100000"/>
                        </a:lnSpc>
                        <a:spcBef>
                          <a:spcPts val="0"/>
                        </a:spcBef>
                        <a:spcAft>
                          <a:spcPts val="0"/>
                        </a:spcAft>
                        <a:buClr>
                          <a:srgbClr val="000000"/>
                        </a:buClr>
                        <a:buSzPts val="1000"/>
                        <a:buFont typeface="Arial"/>
                        <a:buNone/>
                      </a:pPr>
                      <a:r>
                        <a:rPr lang="en-US" sz="1000" u="none" strike="noStrike" cap="none">
                          <a:solidFill>
                            <a:schemeClr val="dk1"/>
                          </a:solidFill>
                          <a:latin typeface="Malgun Gothic"/>
                          <a:ea typeface="Malgun Gothic"/>
                          <a:cs typeface="Malgun Gothic"/>
                          <a:sym typeface="Malgun Gothic"/>
                        </a:rPr>
                        <a:t>모체 로봇 및 소형 로봇의 탐사 중 객체의 종류를 식별하는 알고리즘을 흐름도로 표현, 순서를 설명한다.</a:t>
                      </a:r>
                      <a:endParaRPr sz="1800" u="none" strike="noStrike" cap="none">
                        <a:solidFill>
                          <a:schemeClr val="dk1"/>
                        </a:solidFill>
                        <a:latin typeface="Malgun Gothic"/>
                        <a:ea typeface="Malgun Gothic"/>
                        <a:cs typeface="Malgun Gothic"/>
                        <a:sym typeface="Malgun Gothic"/>
                      </a:endParaRPr>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작성자</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dirty="0" err="1">
                          <a:solidFill>
                            <a:schemeClr val="dk1"/>
                          </a:solidFill>
                          <a:latin typeface="Malgun Gothic"/>
                          <a:ea typeface="Malgun Gothic"/>
                          <a:cs typeface="Malgun Gothic"/>
                          <a:sym typeface="Malgun Gothic"/>
                        </a:rPr>
                        <a:t>박</a:t>
                      </a:r>
                      <a:r>
                        <a:rPr lang="en-US" sz="1000" u="none" strike="noStrike" cap="none" dirty="0" err="1">
                          <a:solidFill>
                            <a:schemeClr val="dk1"/>
                          </a:solidFill>
                          <a:latin typeface="Malgun Gothic"/>
                          <a:ea typeface="Malgun Gothic"/>
                          <a:cs typeface="Malgun Gothic"/>
                          <a:sym typeface="Malgun Gothic"/>
                        </a:rPr>
                        <a:t>성욱</a:t>
                      </a:r>
                      <a:endParaRPr sz="1400" u="none" strike="noStrike" cap="none" dirty="0"/>
                    </a:p>
                  </a:txBody>
                  <a:tcPr marL="91450" marR="91450" marT="45675" marB="4567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61" name="Google Shape;661;p33"/>
          <p:cNvPicPr preferRelativeResize="0"/>
          <p:nvPr/>
        </p:nvPicPr>
        <p:blipFill rotWithShape="1">
          <a:blip r:embed="rId5">
            <a:alphaModFix/>
          </a:blip>
          <a:srcRect/>
          <a:stretch/>
        </p:blipFill>
        <p:spPr>
          <a:xfrm>
            <a:off x="772224" y="2298749"/>
            <a:ext cx="3035366" cy="3867100"/>
          </a:xfrm>
          <a:prstGeom prst="rect">
            <a:avLst/>
          </a:prstGeom>
          <a:noFill/>
          <a:ln>
            <a:noFill/>
          </a:ln>
        </p:spPr>
      </p:pic>
      <p:sp>
        <p:nvSpPr>
          <p:cNvPr id="2" name="Google Shape;681;p33">
            <a:extLst>
              <a:ext uri="{FF2B5EF4-FFF2-40B4-BE49-F238E27FC236}">
                <a16:creationId xmlns:a16="http://schemas.microsoft.com/office/drawing/2014/main" id="{1F034807-1BE5-1F65-4417-5526369DEDA9}"/>
              </a:ext>
            </a:extLst>
          </p:cNvPr>
          <p:cNvSpPr txBox="1"/>
          <p:nvPr/>
        </p:nvSpPr>
        <p:spPr>
          <a:xfrm>
            <a:off x="877655" y="6183606"/>
            <a:ext cx="2933700" cy="2307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24] </a:t>
            </a:r>
            <a:r>
              <a:rPr lang="ko-KR" altLang="en-US" sz="900" b="0" i="0" u="none" dirty="0" err="1">
                <a:solidFill>
                  <a:schemeClr val="dk1"/>
                </a:solidFill>
                <a:latin typeface="Malgun Gothic"/>
                <a:ea typeface="Malgun Gothic"/>
                <a:cs typeface="Malgun Gothic"/>
                <a:sym typeface="Malgun Gothic"/>
              </a:rPr>
              <a:t>재난지</a:t>
            </a:r>
            <a:r>
              <a:rPr lang="ko-KR" altLang="en-US" sz="900" b="0" i="0" u="none" dirty="0">
                <a:solidFill>
                  <a:schemeClr val="dk1"/>
                </a:solidFill>
                <a:latin typeface="Malgun Gothic"/>
                <a:ea typeface="Malgun Gothic"/>
                <a:cs typeface="Malgun Gothic"/>
                <a:sym typeface="Malgun Gothic"/>
              </a:rPr>
              <a:t> 객체 탐지 흐름도</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4"/>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668" name="Google Shape;668;p34"/>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669" name="Google Shape;669;p34"/>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670" name="Google Shape;670;p34"/>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알고리즘</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상세</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설명</a:t>
            </a:r>
            <a:r>
              <a:rPr lang="en-US" sz="1700" b="1" i="0" u="none" strike="noStrike" cap="none" dirty="0">
                <a:solidFill>
                  <a:schemeClr val="lt1"/>
                </a:solidFill>
                <a:latin typeface="Malgun Gothic"/>
                <a:ea typeface="Malgun Gothic"/>
                <a:cs typeface="Malgun Gothic"/>
                <a:sym typeface="Malgun Gothic"/>
              </a:rPr>
              <a:t> (2)</a:t>
            </a:r>
            <a:endParaRPr sz="1400" b="0" i="0" u="none" strike="noStrike" cap="none" dirty="0">
              <a:solidFill>
                <a:srgbClr val="000000"/>
              </a:solidFill>
              <a:latin typeface="Arial"/>
              <a:ea typeface="Arial"/>
              <a:cs typeface="Arial"/>
              <a:sym typeface="Arial"/>
            </a:endParaRPr>
          </a:p>
        </p:txBody>
      </p:sp>
      <p:pic>
        <p:nvPicPr>
          <p:cNvPr id="671" name="Google Shape;671;p34"/>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672" name="Google Shape;672;p34"/>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673" name="Google Shape;673;p3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674" name="Google Shape;674;p34"/>
          <p:cNvSpPr txBox="1"/>
          <p:nvPr/>
        </p:nvSpPr>
        <p:spPr>
          <a:xfrm>
            <a:off x="222250" y="1473200"/>
            <a:ext cx="8740775" cy="25733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675" name="Google Shape;675;p34"/>
          <p:cNvSpPr txBox="1"/>
          <p:nvPr/>
        </p:nvSpPr>
        <p:spPr>
          <a:xfrm>
            <a:off x="234950" y="4283075"/>
            <a:ext cx="8728075" cy="1903412"/>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676" name="Google Shape;676;p34"/>
          <p:cNvPicPr preferRelativeResize="0"/>
          <p:nvPr/>
        </p:nvPicPr>
        <p:blipFill rotWithShape="1">
          <a:blip r:embed="rId4">
            <a:alphaModFix/>
          </a:blip>
          <a:srcRect/>
          <a:stretch/>
        </p:blipFill>
        <p:spPr>
          <a:xfrm>
            <a:off x="8115300" y="125412"/>
            <a:ext cx="868362" cy="279400"/>
          </a:xfrm>
          <a:prstGeom prst="rect">
            <a:avLst/>
          </a:prstGeom>
          <a:noFill/>
          <a:ln>
            <a:noFill/>
          </a:ln>
        </p:spPr>
      </p:pic>
      <p:pic>
        <p:nvPicPr>
          <p:cNvPr id="677" name="Google Shape;677;p34"/>
          <p:cNvPicPr preferRelativeResize="0"/>
          <p:nvPr/>
        </p:nvPicPr>
        <p:blipFill rotWithShape="1">
          <a:blip r:embed="rId5">
            <a:alphaModFix/>
          </a:blip>
          <a:srcRect/>
          <a:stretch/>
        </p:blipFill>
        <p:spPr>
          <a:xfrm>
            <a:off x="1804987" y="4379912"/>
            <a:ext cx="2465387" cy="1733550"/>
          </a:xfrm>
          <a:prstGeom prst="rect">
            <a:avLst/>
          </a:prstGeom>
          <a:noFill/>
          <a:ln>
            <a:noFill/>
          </a:ln>
        </p:spPr>
      </p:pic>
      <p:pic>
        <p:nvPicPr>
          <p:cNvPr id="678" name="Google Shape;678;p34"/>
          <p:cNvPicPr preferRelativeResize="0"/>
          <p:nvPr/>
        </p:nvPicPr>
        <p:blipFill rotWithShape="1">
          <a:blip r:embed="rId6">
            <a:alphaModFix/>
          </a:blip>
          <a:srcRect/>
          <a:stretch/>
        </p:blipFill>
        <p:spPr>
          <a:xfrm>
            <a:off x="4837112" y="4371975"/>
            <a:ext cx="2865437" cy="1725612"/>
          </a:xfrm>
          <a:prstGeom prst="rect">
            <a:avLst/>
          </a:prstGeom>
          <a:noFill/>
          <a:ln>
            <a:noFill/>
          </a:ln>
        </p:spPr>
      </p:pic>
      <p:sp>
        <p:nvSpPr>
          <p:cNvPr id="679" name="Google Shape;679;p34"/>
          <p:cNvSpPr txBox="1"/>
          <p:nvPr/>
        </p:nvSpPr>
        <p:spPr>
          <a:xfrm>
            <a:off x="234950" y="1487487"/>
            <a:ext cx="8686800" cy="235445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350"/>
              <a:buFont typeface="Malgun Gothic"/>
              <a:buNone/>
            </a:pP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실시간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객체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탐지를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수행하는</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딥러닝</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기반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물체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인식</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알고리즘으로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객체의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경계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상자와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해당</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객체의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클래스를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예측하여</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출력한다</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재난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지역을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탐사하는</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로봇의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목적에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맞게</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탐사</a:t>
            </a:r>
            <a:r>
              <a:rPr lang="en-US" sz="1400" b="0" i="0" u="none" strike="noStrike" cap="none" dirty="0">
                <a:solidFill>
                  <a:schemeClr val="dk1"/>
                </a:solidFill>
                <a:latin typeface="Malgun Gothic"/>
                <a:ea typeface="Malgun Gothic"/>
                <a:cs typeface="Malgun Gothic"/>
                <a:sym typeface="Malgun Gothic"/>
              </a:rPr>
              <a:t> 시 </a:t>
            </a:r>
            <a:r>
              <a:rPr lang="en-US" sz="1400" b="0" i="0" u="none" strike="noStrike" cap="none" dirty="0" err="1">
                <a:solidFill>
                  <a:schemeClr val="dk1"/>
                </a:solidFill>
                <a:latin typeface="Malgun Gothic"/>
                <a:ea typeface="Malgun Gothic"/>
                <a:cs typeface="Malgun Gothic"/>
                <a:sym typeface="Malgun Gothic"/>
              </a:rPr>
              <a:t>탐지할</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가능성이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높은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객체를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위주로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데이터셋을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변경하여</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로봇을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학습해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정확도를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높인다</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또한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입력</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이미지의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예측</a:t>
            </a:r>
            <a:r>
              <a:rPr lang="en-US" sz="1400" b="0" i="0" u="none" strike="noStrike" cap="none" dirty="0">
                <a:solidFill>
                  <a:schemeClr val="dk1"/>
                </a:solidFill>
                <a:latin typeface="Malgun Gothic"/>
                <a:ea typeface="Malgun Gothic"/>
                <a:cs typeface="Malgun Gothic"/>
                <a:sym typeface="Malgun Gothic"/>
              </a:rPr>
              <a:t> Bounding Box </a:t>
            </a:r>
            <a:r>
              <a:rPr lang="en-US" sz="1400" b="0" i="0" u="none" strike="noStrike" cap="none" dirty="0" err="1">
                <a:solidFill>
                  <a:schemeClr val="dk1"/>
                </a:solidFill>
                <a:latin typeface="Malgun Gothic"/>
                <a:ea typeface="Malgun Gothic"/>
                <a:cs typeface="Malgun Gothic"/>
                <a:sym typeface="Malgun Gothic"/>
              </a:rPr>
              <a:t>개수를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늘려</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로봇이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전송한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스트리밍</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영상</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프레임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하나에서</a:t>
            </a:r>
            <a:r>
              <a:rPr lang="en-US" sz="1400" b="0" i="0" u="none" strike="noStrike" cap="none" dirty="0">
                <a:solidFill>
                  <a:schemeClr val="dk1"/>
                </a:solidFill>
                <a:latin typeface="Malgun Gothic"/>
                <a:ea typeface="Malgun Gothic"/>
                <a:cs typeface="Malgun Gothic"/>
                <a:sym typeface="Malgun Gothic"/>
              </a:rPr>
              <a:t> 3개의 </a:t>
            </a:r>
            <a:r>
              <a:rPr lang="en-US" sz="1400" b="0" i="0" u="none" strike="noStrike" cap="none" dirty="0" err="1">
                <a:solidFill>
                  <a:schemeClr val="dk1"/>
                </a:solidFill>
                <a:latin typeface="Malgun Gothic"/>
                <a:ea typeface="Malgun Gothic"/>
                <a:cs typeface="Malgun Gothic"/>
                <a:sym typeface="Malgun Gothic"/>
              </a:rPr>
              <a:t>객체를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동시에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가능하다</a:t>
            </a:r>
            <a:r>
              <a:rPr lang="en-US" sz="1400" b="0" i="0" u="none" strike="noStrike" cap="none" dirty="0">
                <a:solidFill>
                  <a:schemeClr val="dk1"/>
                </a:solidFill>
                <a:latin typeface="Malgun Gothic"/>
                <a:ea typeface="Malgun Gothic"/>
                <a:cs typeface="Malgun Gothic"/>
                <a:sym typeface="Malgun Gothic"/>
              </a:rPr>
              <a:t>. loss function </a:t>
            </a:r>
            <a:r>
              <a:rPr lang="en-US" sz="1400" b="0" i="0" u="none" strike="noStrike" cap="none" dirty="0" err="1">
                <a:solidFill>
                  <a:schemeClr val="dk1"/>
                </a:solidFill>
                <a:latin typeface="Malgun Gothic"/>
                <a:ea typeface="Malgun Gothic"/>
                <a:cs typeface="Malgun Gothic"/>
                <a:sym typeface="Malgun Gothic"/>
              </a:rPr>
              <a:t>설계에서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최적의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값을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찾아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실제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환경에서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다양한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크기와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형태의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객체를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가능하다</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아래의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그림은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사람</a:t>
            </a:r>
            <a:r>
              <a:rPr lang="en-US" sz="1400" b="0" i="0" u="none" strike="noStrike" cap="none" dirty="0">
                <a:solidFill>
                  <a:schemeClr val="dk1"/>
                </a:solidFill>
                <a:latin typeface="Malgun Gothic"/>
                <a:ea typeface="Malgun Gothic"/>
                <a:cs typeface="Malgun Gothic"/>
                <a:sym typeface="Malgun Gothic"/>
              </a:rPr>
              <a:t>, 컵, </a:t>
            </a:r>
            <a:r>
              <a:rPr lang="en-US" sz="1400" b="0" i="0" u="none" strike="noStrike" cap="none" dirty="0" err="1">
                <a:solidFill>
                  <a:schemeClr val="dk1"/>
                </a:solidFill>
                <a:latin typeface="Malgun Gothic"/>
                <a:ea typeface="Malgun Gothic"/>
                <a:cs typeface="Malgun Gothic"/>
                <a:sym typeface="Malgun Gothic"/>
              </a:rPr>
              <a:t>의자를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인식한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결과이다</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재난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지역과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유사한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상황에서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객체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탐지를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학습한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로봇이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카메라에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잡힌</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물체</a:t>
            </a:r>
            <a:r>
              <a:rPr lang="en-US" sz="1400" b="0" i="0" u="none" strike="noStrike" cap="none" dirty="0">
                <a:solidFill>
                  <a:schemeClr val="dk1"/>
                </a:solidFill>
                <a:latin typeface="Malgun Gothic"/>
                <a:ea typeface="Malgun Gothic"/>
                <a:cs typeface="Malgun Gothic"/>
                <a:sym typeface="Malgun Gothic"/>
              </a:rPr>
              <a:t> 및 </a:t>
            </a:r>
            <a:r>
              <a:rPr lang="en-US" sz="1400" b="0" i="0" u="none" strike="noStrike" cap="none" dirty="0" err="1">
                <a:solidFill>
                  <a:schemeClr val="dk1"/>
                </a:solidFill>
                <a:latin typeface="Malgun Gothic"/>
                <a:ea typeface="Malgun Gothic"/>
                <a:cs typeface="Malgun Gothic"/>
                <a:sym typeface="Malgun Gothic"/>
              </a:rPr>
              <a:t>사람을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구별해내어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주변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상황을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탐사하는데</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유용하다</a:t>
            </a:r>
            <a:r>
              <a:rPr lang="en-US" sz="1400" b="0" i="0" u="none" strike="noStrike" cap="none" dirty="0">
                <a:solidFill>
                  <a:schemeClr val="dk1"/>
                </a:solidFill>
                <a:latin typeface="Malgun Gothic"/>
                <a:ea typeface="Malgun Gothic"/>
                <a:cs typeface="Malgun Gothic"/>
                <a:sym typeface="Malgun Gothic"/>
              </a:rPr>
              <a:t>.</a:t>
            </a:r>
            <a:endParaRPr sz="1400" b="0" i="0" u="none" strike="noStrike" cap="none" dirty="0">
              <a:solidFill>
                <a:schemeClr val="dk1"/>
              </a:solidFill>
              <a:latin typeface="Malgun Gothic"/>
              <a:ea typeface="Malgun Gothic"/>
              <a:cs typeface="Malgun Gothic"/>
              <a:sym typeface="Malgun Gothic"/>
            </a:endParaRPr>
          </a:p>
        </p:txBody>
      </p:sp>
      <p:sp>
        <p:nvSpPr>
          <p:cNvPr id="3" name="Google Shape;755;p37">
            <a:extLst>
              <a:ext uri="{FF2B5EF4-FFF2-40B4-BE49-F238E27FC236}">
                <a16:creationId xmlns:a16="http://schemas.microsoft.com/office/drawing/2014/main" id="{5341D1C2-D16A-A8A2-3BE4-3656E3282D27}"/>
              </a:ext>
            </a:extLst>
          </p:cNvPr>
          <p:cNvSpPr txBox="1"/>
          <p:nvPr/>
        </p:nvSpPr>
        <p:spPr>
          <a:xfrm>
            <a:off x="3088987" y="6186487"/>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25] </a:t>
            </a:r>
            <a:r>
              <a:rPr lang="ko-KR" altLang="en-US" sz="900" b="0" i="0" u="none" dirty="0" err="1">
                <a:solidFill>
                  <a:schemeClr val="dk1"/>
                </a:solidFill>
                <a:latin typeface="Malgun Gothic"/>
                <a:ea typeface="Malgun Gothic"/>
                <a:cs typeface="Malgun Gothic"/>
                <a:sym typeface="Malgun Gothic"/>
              </a:rPr>
              <a:t>재난지</a:t>
            </a:r>
            <a:r>
              <a:rPr lang="ko-KR" altLang="en-US" sz="900" b="0" i="0" u="none" dirty="0">
                <a:solidFill>
                  <a:schemeClr val="dk1"/>
                </a:solidFill>
                <a:latin typeface="Malgun Gothic"/>
                <a:ea typeface="Malgun Gothic"/>
                <a:cs typeface="Malgun Gothic"/>
                <a:sym typeface="Malgun Gothic"/>
              </a:rPr>
              <a:t> 객체 탐지 알고리즘 적용 사진</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pic>
        <p:nvPicPr>
          <p:cNvPr id="685" name="Google Shape;685;p35"/>
          <p:cNvPicPr preferRelativeResize="0"/>
          <p:nvPr/>
        </p:nvPicPr>
        <p:blipFill rotWithShape="1">
          <a:blip r:embed="rId3">
            <a:alphaModFix/>
          </a:blip>
          <a:srcRect r="41514"/>
          <a:stretch/>
        </p:blipFill>
        <p:spPr>
          <a:xfrm>
            <a:off x="254000" y="2276475"/>
            <a:ext cx="2870200" cy="3965575"/>
          </a:xfrm>
          <a:prstGeom prst="rect">
            <a:avLst/>
          </a:prstGeom>
          <a:noFill/>
          <a:ln>
            <a:noFill/>
          </a:ln>
        </p:spPr>
      </p:pic>
      <p:pic>
        <p:nvPicPr>
          <p:cNvPr id="686" name="Google Shape;686;p35"/>
          <p:cNvPicPr preferRelativeResize="0"/>
          <p:nvPr/>
        </p:nvPicPr>
        <p:blipFill rotWithShape="1">
          <a:blip r:embed="rId4">
            <a:alphaModFix/>
          </a:blip>
          <a:srcRect l="66125" t="11366" b="16614"/>
          <a:stretch/>
        </p:blipFill>
        <p:spPr>
          <a:xfrm>
            <a:off x="3068637" y="3689350"/>
            <a:ext cx="1473200" cy="2532062"/>
          </a:xfrm>
          <a:prstGeom prst="rect">
            <a:avLst/>
          </a:prstGeom>
          <a:noFill/>
          <a:ln>
            <a:noFill/>
          </a:ln>
        </p:spPr>
      </p:pic>
      <p:sp>
        <p:nvSpPr>
          <p:cNvPr id="687" name="Google Shape;687;p35"/>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688" name="Google Shape;688;p35"/>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689" name="Google Shape;689;p35"/>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690" name="Google Shape;690;p35"/>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알고리즘</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명세서</a:t>
            </a:r>
            <a:r>
              <a:rPr lang="en-US" sz="1700" b="1" i="0" u="none" strike="noStrike" cap="none" dirty="0">
                <a:solidFill>
                  <a:schemeClr val="lt1"/>
                </a:solidFill>
                <a:latin typeface="Malgun Gothic"/>
                <a:ea typeface="Malgun Gothic"/>
                <a:cs typeface="Malgun Gothic"/>
                <a:sym typeface="Malgun Gothic"/>
              </a:rPr>
              <a:t> (3)  </a:t>
            </a:r>
            <a:endParaRPr sz="1400" b="0" i="0" u="none" strike="noStrike" cap="none" dirty="0">
              <a:solidFill>
                <a:srgbClr val="000000"/>
              </a:solidFill>
              <a:latin typeface="Arial"/>
              <a:ea typeface="Arial"/>
              <a:cs typeface="Arial"/>
              <a:sym typeface="Arial"/>
            </a:endParaRPr>
          </a:p>
        </p:txBody>
      </p:sp>
      <p:pic>
        <p:nvPicPr>
          <p:cNvPr id="691" name="Google Shape;691;p35"/>
          <p:cNvPicPr preferRelativeResize="0"/>
          <p:nvPr/>
        </p:nvPicPr>
        <p:blipFill rotWithShape="1">
          <a:blip r:embed="rId5">
            <a:alphaModFix/>
          </a:blip>
          <a:srcRect/>
          <a:stretch/>
        </p:blipFill>
        <p:spPr>
          <a:xfrm>
            <a:off x="8675687" y="476250"/>
            <a:ext cx="455612" cy="158750"/>
          </a:xfrm>
          <a:prstGeom prst="rect">
            <a:avLst/>
          </a:prstGeom>
          <a:noFill/>
          <a:ln>
            <a:noFill/>
          </a:ln>
        </p:spPr>
      </p:pic>
      <p:sp>
        <p:nvSpPr>
          <p:cNvPr id="692" name="Google Shape;692;p35"/>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693" name="Google Shape;693;p3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694" name="Google Shape;694;p35"/>
          <p:cNvSpPr txBox="1"/>
          <p:nvPr/>
        </p:nvSpPr>
        <p:spPr>
          <a:xfrm>
            <a:off x="222250" y="2276475"/>
            <a:ext cx="4291012" cy="41100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695" name="Google Shape;695;p35"/>
          <p:cNvSpPr txBox="1"/>
          <p:nvPr/>
        </p:nvSpPr>
        <p:spPr>
          <a:xfrm>
            <a:off x="4572000" y="2263775"/>
            <a:ext cx="4291012" cy="41227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696" name="Google Shape;696;p35"/>
          <p:cNvPicPr preferRelativeResize="0"/>
          <p:nvPr/>
        </p:nvPicPr>
        <p:blipFill rotWithShape="1">
          <a:blip r:embed="rId6">
            <a:alphaModFix/>
          </a:blip>
          <a:srcRect/>
          <a:stretch/>
        </p:blipFill>
        <p:spPr>
          <a:xfrm>
            <a:off x="8115300" y="125412"/>
            <a:ext cx="868362" cy="279400"/>
          </a:xfrm>
          <a:prstGeom prst="rect">
            <a:avLst/>
          </a:prstGeom>
          <a:noFill/>
          <a:ln>
            <a:noFill/>
          </a:ln>
        </p:spPr>
      </p:pic>
      <p:sp>
        <p:nvSpPr>
          <p:cNvPr id="697" name="Google Shape;697;p35"/>
          <p:cNvSpPr txBox="1"/>
          <p:nvPr/>
        </p:nvSpPr>
        <p:spPr>
          <a:xfrm>
            <a:off x="4652962" y="2386012"/>
            <a:ext cx="4127500" cy="393382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[알고리즘 순서]</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None/>
            </a:pP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200"/>
              <a:buFont typeface="Malgun Gothic"/>
              <a:buAutoNum type="arabicPeriod"/>
            </a:pPr>
            <a:r>
              <a:rPr lang="en-US" sz="1200" b="0" i="0" u="none" strike="noStrike" cap="none">
                <a:solidFill>
                  <a:schemeClr val="dk1"/>
                </a:solidFill>
                <a:latin typeface="Malgun Gothic"/>
                <a:ea typeface="Malgun Gothic"/>
                <a:cs typeface="Malgun Gothic"/>
                <a:sym typeface="Malgun Gothic"/>
              </a:rPr>
              <a:t>모체 로봇에 전원 인가하여 탐사 시작</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AutoNum type="arabicPeriod"/>
            </a:pPr>
            <a:r>
              <a:rPr lang="en-US" sz="1200" b="0" i="0" u="none" strike="noStrike" cap="none">
                <a:solidFill>
                  <a:schemeClr val="dk1"/>
                </a:solidFill>
                <a:latin typeface="Malgun Gothic"/>
                <a:ea typeface="Malgun Gothic"/>
                <a:cs typeface="Malgun Gothic"/>
                <a:sym typeface="Malgun Gothic"/>
              </a:rPr>
              <a:t>모체 로봇 자율 주행</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AutoNum type="arabicPeriod"/>
            </a:pPr>
            <a:r>
              <a:rPr lang="en-US" sz="1200" b="0" i="0" u="none" strike="noStrike" cap="none">
                <a:solidFill>
                  <a:schemeClr val="dk1"/>
                </a:solidFill>
                <a:latin typeface="Malgun Gothic"/>
                <a:ea typeface="Malgun Gothic"/>
                <a:cs typeface="Malgun Gothic"/>
                <a:sym typeface="Malgun Gothic"/>
              </a:rPr>
              <a:t>모체 로봇이 더 나아갈 수 있는지 판별</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     3-1. 만약 더 나아갈 수 있는 경우 주행 지속</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     3-2. 모체 로봇이 더 나아갈 수 없는 경우</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AutoNum type="arabicPeriod" startAt="4"/>
            </a:pPr>
            <a:r>
              <a:rPr lang="en-US" sz="1200" b="0" i="0" u="none" strike="noStrike" cap="none">
                <a:solidFill>
                  <a:schemeClr val="dk1"/>
                </a:solidFill>
                <a:latin typeface="Malgun Gothic"/>
                <a:ea typeface="Malgun Gothic"/>
                <a:cs typeface="Malgun Gothic"/>
                <a:sym typeface="Malgun Gothic"/>
              </a:rPr>
              <a:t>소형 로봇이 탐사 가능한지 판별</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     4-1. 만약 소형 로봇이 탐사할 수 없는 경우 모체 로봇이 기존 경로로 돌아가며 주행</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AutoNum type="arabicPeriod" startAt="5"/>
            </a:pPr>
            <a:r>
              <a:rPr lang="en-US" sz="1200" b="0" i="0" u="none" strike="noStrike" cap="none">
                <a:solidFill>
                  <a:schemeClr val="dk1"/>
                </a:solidFill>
                <a:latin typeface="Malgun Gothic"/>
                <a:ea typeface="Malgun Gothic"/>
                <a:cs typeface="Malgun Gothic"/>
                <a:sym typeface="Malgun Gothic"/>
              </a:rPr>
              <a:t>만약 소형 로봇이 탐사할 수 있는 경우 모체 로봇 정지</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AutoNum type="arabicPeriod" startAt="5"/>
            </a:pPr>
            <a:r>
              <a:rPr lang="en-US" sz="1200" b="0" i="0" u="none" strike="noStrike" cap="none">
                <a:solidFill>
                  <a:schemeClr val="dk1"/>
                </a:solidFill>
                <a:latin typeface="Malgun Gothic"/>
                <a:ea typeface="Malgun Gothic"/>
                <a:cs typeface="Malgun Gothic"/>
                <a:sym typeface="Malgun Gothic"/>
              </a:rPr>
              <a:t>서보 모터 값을 0에서 90도로 시계방향 회전</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AutoNum type="arabicPeriod" startAt="5"/>
            </a:pPr>
            <a:r>
              <a:rPr lang="en-US" sz="1200" b="0" i="0" u="none" strike="noStrike" cap="none">
                <a:solidFill>
                  <a:schemeClr val="dk1"/>
                </a:solidFill>
                <a:latin typeface="Malgun Gothic"/>
                <a:ea typeface="Malgun Gothic"/>
                <a:cs typeface="Malgun Gothic"/>
                <a:sym typeface="Malgun Gothic"/>
              </a:rPr>
              <a:t>컨테이너 개폐장치 작동</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AutoNum type="arabicPeriod" startAt="5"/>
            </a:pPr>
            <a:r>
              <a:rPr lang="en-US" sz="1200" b="0" i="0" u="none" strike="noStrike" cap="none">
                <a:solidFill>
                  <a:schemeClr val="dk1"/>
                </a:solidFill>
                <a:latin typeface="Malgun Gothic"/>
                <a:ea typeface="Malgun Gothic"/>
                <a:cs typeface="Malgun Gothic"/>
                <a:sym typeface="Malgun Gothic"/>
              </a:rPr>
              <a:t>DB에 컨테이너 개폐여부 및 개폐시간 저장</a:t>
            </a:r>
            <a:endParaRPr sz="1400" b="0" i="0" u="none" strike="noStrike" cap="none">
              <a:solidFill>
                <a:srgbClr val="000000"/>
              </a:solidFill>
              <a:latin typeface="Arial"/>
              <a:ea typeface="Arial"/>
              <a:cs typeface="Arial"/>
              <a:sym typeface="Arial"/>
            </a:endParaRPr>
          </a:p>
        </p:txBody>
      </p:sp>
      <p:graphicFrame>
        <p:nvGraphicFramePr>
          <p:cNvPr id="698" name="Google Shape;698;p35"/>
          <p:cNvGraphicFramePr/>
          <p:nvPr>
            <p:extLst>
              <p:ext uri="{D42A27DB-BD31-4B8C-83A1-F6EECF244321}">
                <p14:modId xmlns:p14="http://schemas.microsoft.com/office/powerpoint/2010/main" val="2549531981"/>
              </p:ext>
            </p:extLst>
          </p:nvPr>
        </p:nvGraphicFramePr>
        <p:xfrm>
          <a:off x="168275" y="1398587"/>
          <a:ext cx="8866150" cy="811225"/>
        </p:xfrm>
        <a:graphic>
          <a:graphicData uri="http://schemas.openxmlformats.org/drawingml/2006/table">
            <a:tbl>
              <a:tblPr>
                <a:noFill/>
                <a:tableStyleId>{63333E97-AB35-41CD-AE6E-F86F56BE420D}</a:tableStyleId>
              </a:tblPr>
              <a:tblGrid>
                <a:gridCol w="1019175">
                  <a:extLst>
                    <a:ext uri="{9D8B030D-6E8A-4147-A177-3AD203B41FA5}">
                      <a16:colId xmlns:a16="http://schemas.microsoft.com/office/drawing/2014/main" val="20000"/>
                    </a:ext>
                  </a:extLst>
                </a:gridCol>
                <a:gridCol w="1655750">
                  <a:extLst>
                    <a:ext uri="{9D8B030D-6E8A-4147-A177-3AD203B41FA5}">
                      <a16:colId xmlns:a16="http://schemas.microsoft.com/office/drawing/2014/main" val="20001"/>
                    </a:ext>
                  </a:extLst>
                </a:gridCol>
                <a:gridCol w="1008050">
                  <a:extLst>
                    <a:ext uri="{9D8B030D-6E8A-4147-A177-3AD203B41FA5}">
                      <a16:colId xmlns:a16="http://schemas.microsoft.com/office/drawing/2014/main" val="20002"/>
                    </a:ext>
                  </a:extLst>
                </a:gridCol>
                <a:gridCol w="20161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649275">
                  <a:extLst>
                    <a:ext uri="{9D8B030D-6E8A-4147-A177-3AD203B41FA5}">
                      <a16:colId xmlns:a16="http://schemas.microsoft.com/office/drawing/2014/main" val="20006"/>
                    </a:ext>
                  </a:extLst>
                </a:gridCol>
                <a:gridCol w="717550">
                  <a:extLst>
                    <a:ext uri="{9D8B030D-6E8A-4147-A177-3AD203B41FA5}">
                      <a16:colId xmlns:a16="http://schemas.microsoft.com/office/drawing/2014/main" val="20007"/>
                    </a:ext>
                  </a:extLst>
                </a:gridCol>
              </a:tblGrid>
              <a:tr h="287325">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ID</a:t>
                      </a:r>
                      <a:endParaRPr sz="1400" u="none" strike="noStrike" cap="none"/>
                    </a:p>
                  </a:txBody>
                  <a:tcPr marL="91450" marR="91450" marT="45675" marB="4567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S01 S02 S03 S28 </a:t>
                      </a:r>
                      <a:endParaRPr/>
                    </a:p>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H01 H02 H03</a:t>
                      </a:r>
                      <a:endParaRPr sz="10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명</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dirty="0" err="1">
                          <a:solidFill>
                            <a:schemeClr val="dk1"/>
                          </a:solidFill>
                          <a:latin typeface="Malgun Gothic"/>
                          <a:ea typeface="Malgun Gothic"/>
                          <a:cs typeface="Malgun Gothic"/>
                          <a:sym typeface="Malgun Gothic"/>
                        </a:rPr>
                        <a:t>모체</a:t>
                      </a:r>
                      <a:r>
                        <a:rPr lang="en-US" sz="1000" b="0" i="0" u="none" strike="noStrike" cap="none" dirty="0">
                          <a:solidFill>
                            <a:schemeClr val="dk1"/>
                          </a:solidFill>
                          <a:latin typeface="Malgun Gothic"/>
                          <a:ea typeface="Malgun Gothic"/>
                          <a:cs typeface="Malgun Gothic"/>
                          <a:sym typeface="Malgun Gothic"/>
                        </a:rPr>
                        <a:t> </a:t>
                      </a:r>
                      <a:r>
                        <a:rPr lang="en-US" sz="1000" b="0" i="0" u="none" strike="noStrike" cap="none" dirty="0" err="1">
                          <a:solidFill>
                            <a:schemeClr val="dk1"/>
                          </a:solidFill>
                          <a:latin typeface="Malgun Gothic"/>
                          <a:ea typeface="Malgun Gothic"/>
                          <a:cs typeface="Malgun Gothic"/>
                          <a:sym typeface="Malgun Gothic"/>
                        </a:rPr>
                        <a:t>로봇</a:t>
                      </a:r>
                      <a:r>
                        <a:rPr lang="en-US" sz="1000" b="0" i="0" u="none" strike="noStrike" cap="none" dirty="0">
                          <a:solidFill>
                            <a:schemeClr val="dk1"/>
                          </a:solidFill>
                          <a:latin typeface="Malgun Gothic"/>
                          <a:ea typeface="Malgun Gothic"/>
                          <a:cs typeface="Malgun Gothic"/>
                          <a:sym typeface="Malgun Gothic"/>
                        </a:rPr>
                        <a:t> </a:t>
                      </a:r>
                      <a:r>
                        <a:rPr lang="en-US" sz="1000" i="0" u="none" strike="noStrike" cap="none" dirty="0" err="1">
                          <a:solidFill>
                            <a:schemeClr val="dk1"/>
                          </a:solidFill>
                          <a:latin typeface="Malgun Gothic"/>
                          <a:ea typeface="Malgun Gothic"/>
                          <a:cs typeface="Malgun Gothic"/>
                          <a:sym typeface="Malgun Gothic"/>
                        </a:rPr>
                        <a:t>컨테이너</a:t>
                      </a:r>
                      <a:r>
                        <a:rPr lang="en-US" sz="1000" i="0" u="none" strike="noStrike" cap="none" dirty="0">
                          <a:solidFill>
                            <a:schemeClr val="dk1"/>
                          </a:solidFill>
                          <a:latin typeface="Malgun Gothic"/>
                          <a:ea typeface="Malgun Gothic"/>
                          <a:cs typeface="Malgun Gothic"/>
                          <a:sym typeface="Malgun Gothic"/>
                        </a:rPr>
                        <a:t> </a:t>
                      </a:r>
                      <a:r>
                        <a:rPr lang="ko-KR" altLang="en-US" sz="1000" i="0" u="none" strike="noStrike" cap="none" dirty="0">
                          <a:solidFill>
                            <a:schemeClr val="dk1"/>
                          </a:solidFill>
                          <a:latin typeface="Malgun Gothic"/>
                          <a:ea typeface="Malgun Gothic"/>
                          <a:cs typeface="Malgun Gothic"/>
                          <a:sym typeface="Malgun Gothic"/>
                        </a:rPr>
                        <a:t>알고리즘</a:t>
                      </a:r>
                      <a:endParaRPr sz="1400" u="none" strike="noStrike" cap="none" dirty="0">
                        <a:latin typeface="Malgun Gothic"/>
                        <a:ea typeface="Malgun Gothic"/>
                        <a:cs typeface="Malgun Gothic"/>
                        <a:sym typeface="Malgun Gothic"/>
                      </a:endParaRPr>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작성일</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2023. 07. 10.</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chemeClr val="lt1">
                        <a:alpha val="49411"/>
                      </a:scheme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Page</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3/4</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0"/>
                  </a:ext>
                </a:extLst>
              </a:tr>
              <a:tr h="415075">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개요</a:t>
                      </a:r>
                      <a:endParaRPr sz="1400" u="none" strike="noStrike" cap="none"/>
                    </a:p>
                  </a:txBody>
                  <a:tcPr marL="91450" marR="91450" marT="45675" marB="4567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gridSpan="5">
                  <a:txBody>
                    <a:bodyPr/>
                    <a:lstStyle/>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캥거루형 로봇인 모체 로봇 내 컨테이너의 구현으로 모체 로봇의 탐사 중 소형 로봇을 하차하는 알고리즘을 흐름도로 표현, 순서를 설명한다.</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작성자</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dirty="0">
                          <a:solidFill>
                            <a:schemeClr val="dk1"/>
                          </a:solidFill>
                          <a:latin typeface="Malgun Gothic"/>
                          <a:ea typeface="Malgun Gothic"/>
                          <a:cs typeface="Malgun Gothic"/>
                          <a:sym typeface="Malgun Gothic"/>
                        </a:rPr>
                        <a:t>박상은</a:t>
                      </a:r>
                      <a:endParaRPr sz="1400" u="none" strike="noStrike" cap="none" dirty="0"/>
                    </a:p>
                  </a:txBody>
                  <a:tcPr marL="91450" marR="91450" marT="45675" marB="4567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 name="Google Shape;681;p33">
            <a:extLst>
              <a:ext uri="{FF2B5EF4-FFF2-40B4-BE49-F238E27FC236}">
                <a16:creationId xmlns:a16="http://schemas.microsoft.com/office/drawing/2014/main" id="{1DF3A750-22FB-39B6-98FB-3C8E21AC1D73}"/>
              </a:ext>
            </a:extLst>
          </p:cNvPr>
          <p:cNvSpPr txBox="1"/>
          <p:nvPr/>
        </p:nvSpPr>
        <p:spPr>
          <a:xfrm>
            <a:off x="877655" y="6183606"/>
            <a:ext cx="2933700" cy="2307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26] </a:t>
            </a:r>
            <a:r>
              <a:rPr lang="ko-KR" altLang="en-US" sz="900" b="0" i="0" u="none" dirty="0">
                <a:solidFill>
                  <a:schemeClr val="dk1"/>
                </a:solidFill>
                <a:latin typeface="Malgun Gothic"/>
                <a:ea typeface="Malgun Gothic"/>
                <a:cs typeface="Malgun Gothic"/>
                <a:sym typeface="Malgun Gothic"/>
              </a:rPr>
              <a:t>모체 로봇 컨테이너 흐름도</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36"/>
          <p:cNvPicPr preferRelativeResize="0"/>
          <p:nvPr/>
        </p:nvPicPr>
        <p:blipFill rotWithShape="1">
          <a:blip r:embed="rId3">
            <a:alphaModFix/>
          </a:blip>
          <a:srcRect/>
          <a:stretch/>
        </p:blipFill>
        <p:spPr>
          <a:xfrm>
            <a:off x="1738312" y="4216400"/>
            <a:ext cx="2592387" cy="1962150"/>
          </a:xfrm>
          <a:prstGeom prst="rect">
            <a:avLst/>
          </a:prstGeom>
          <a:noFill/>
          <a:ln>
            <a:noFill/>
          </a:ln>
        </p:spPr>
      </p:pic>
      <p:sp>
        <p:nvSpPr>
          <p:cNvPr id="705" name="Google Shape;705;p36"/>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706" name="Google Shape;706;p36"/>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707" name="Google Shape;707;p36"/>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708" name="Google Shape;708;p36"/>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알고리즘</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상세</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설명</a:t>
            </a:r>
            <a:r>
              <a:rPr lang="en-US" sz="1700" b="1" i="0" u="none" strike="noStrike" cap="none" dirty="0">
                <a:solidFill>
                  <a:schemeClr val="lt1"/>
                </a:solidFill>
                <a:latin typeface="Malgun Gothic"/>
                <a:ea typeface="Malgun Gothic"/>
                <a:cs typeface="Malgun Gothic"/>
                <a:sym typeface="Malgun Gothic"/>
              </a:rPr>
              <a:t> (3) </a:t>
            </a:r>
            <a:endParaRPr sz="1400" b="0" i="0" u="none" strike="noStrike" cap="none" dirty="0">
              <a:solidFill>
                <a:srgbClr val="000000"/>
              </a:solidFill>
              <a:latin typeface="Arial"/>
              <a:ea typeface="Arial"/>
              <a:cs typeface="Arial"/>
              <a:sym typeface="Arial"/>
            </a:endParaRPr>
          </a:p>
        </p:txBody>
      </p:sp>
      <p:pic>
        <p:nvPicPr>
          <p:cNvPr id="709" name="Google Shape;709;p36"/>
          <p:cNvPicPr preferRelativeResize="0"/>
          <p:nvPr/>
        </p:nvPicPr>
        <p:blipFill rotWithShape="1">
          <a:blip r:embed="rId4">
            <a:alphaModFix/>
          </a:blip>
          <a:srcRect/>
          <a:stretch/>
        </p:blipFill>
        <p:spPr>
          <a:xfrm>
            <a:off x="8675687" y="476250"/>
            <a:ext cx="455612" cy="158750"/>
          </a:xfrm>
          <a:prstGeom prst="rect">
            <a:avLst/>
          </a:prstGeom>
          <a:noFill/>
          <a:ln>
            <a:noFill/>
          </a:ln>
        </p:spPr>
      </p:pic>
      <p:sp>
        <p:nvSpPr>
          <p:cNvPr id="710" name="Google Shape;710;p36"/>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711" name="Google Shape;711;p3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712" name="Google Shape;712;p36"/>
          <p:cNvSpPr txBox="1"/>
          <p:nvPr/>
        </p:nvSpPr>
        <p:spPr>
          <a:xfrm>
            <a:off x="222250" y="1473200"/>
            <a:ext cx="8740775" cy="25733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713" name="Google Shape;713;p36"/>
          <p:cNvSpPr txBox="1"/>
          <p:nvPr/>
        </p:nvSpPr>
        <p:spPr>
          <a:xfrm>
            <a:off x="234950" y="4283075"/>
            <a:ext cx="8728075" cy="1903412"/>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714" name="Google Shape;714;p36"/>
          <p:cNvPicPr preferRelativeResize="0"/>
          <p:nvPr/>
        </p:nvPicPr>
        <p:blipFill rotWithShape="1">
          <a:blip r:embed="rId5">
            <a:alphaModFix/>
          </a:blip>
          <a:srcRect/>
          <a:stretch/>
        </p:blipFill>
        <p:spPr>
          <a:xfrm>
            <a:off x="8115300" y="125412"/>
            <a:ext cx="868362" cy="279400"/>
          </a:xfrm>
          <a:prstGeom prst="rect">
            <a:avLst/>
          </a:prstGeom>
          <a:noFill/>
          <a:ln>
            <a:noFill/>
          </a:ln>
        </p:spPr>
      </p:pic>
      <p:sp>
        <p:nvSpPr>
          <p:cNvPr id="715" name="Google Shape;715;p36"/>
          <p:cNvSpPr txBox="1"/>
          <p:nvPr/>
        </p:nvSpPr>
        <p:spPr>
          <a:xfrm>
            <a:off x="234950" y="1443037"/>
            <a:ext cx="8686800" cy="263525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 캥거루형 로봇인 모체 로봇은 배터리 제약과 크기 제약을 상쇄시켜 재난 지역을 장시간 넓은 범위 탐사를 가능하게 한다. 비교적 넓은 공간을 탐사하는 경우 모체 로봇이 주행하며 컨테이너 내에 소형 로봇을 탑재한 채 탐사한다. 만약 더 이상 나아갈 수 없는 크기의 공간을 만난 경우 소형 로봇이 탐사할 수 있는 크기의 공간임을 판별하여 컨테이너 개폐장치를 통해 소형 로봇을 내려 지속적인 탐사를 수행한다. 소형 로봇의 탐사가 불가능한 경우 모체 로봇은 기존 경로를 따라 돌아가며 주행한다. 소형 로봇이 수집한 환경 데이터는 일정 시간마다 모체 로봇에 전송, 이후 삭제함으로써 용량의 제한을 줄였으며 모체로봇 내 무선충전장치로 소형 로봇의 배터리를 모체 로봇에서 충전할 수 있도록 구현했다. 바퀴는 캐터필러로 제작하여 험지에도 장애물 통과가 가능하도록 구현했다.</a:t>
            </a:r>
            <a:endParaRPr sz="1400" b="0" i="0" u="none" strike="noStrike" cap="none">
              <a:solidFill>
                <a:srgbClr val="000000"/>
              </a:solidFill>
              <a:latin typeface="Arial"/>
              <a:ea typeface="Arial"/>
              <a:cs typeface="Arial"/>
              <a:sym typeface="Arial"/>
            </a:endParaRPr>
          </a:p>
        </p:txBody>
      </p:sp>
      <p:cxnSp>
        <p:nvCxnSpPr>
          <p:cNvPr id="716" name="Google Shape;716;p36"/>
          <p:cNvCxnSpPr/>
          <p:nvPr/>
        </p:nvCxnSpPr>
        <p:spPr>
          <a:xfrm rot="10800000" flipH="1">
            <a:off x="3949700" y="5175250"/>
            <a:ext cx="863600" cy="215900"/>
          </a:xfrm>
          <a:prstGeom prst="straightConnector1">
            <a:avLst/>
          </a:prstGeom>
          <a:noFill/>
          <a:ln w="28575" cap="flat" cmpd="sng">
            <a:solidFill>
              <a:srgbClr val="FF0000"/>
            </a:solidFill>
            <a:prstDash val="solid"/>
            <a:miter lim="800000"/>
            <a:headEnd type="none" w="sm" len="sm"/>
            <a:tailEnd type="triangle" w="med" len="med"/>
          </a:ln>
        </p:spPr>
      </p:cxnSp>
      <p:sp>
        <p:nvSpPr>
          <p:cNvPr id="717" name="Google Shape;717;p36"/>
          <p:cNvSpPr txBox="1"/>
          <p:nvPr/>
        </p:nvSpPr>
        <p:spPr>
          <a:xfrm>
            <a:off x="4826000" y="4976812"/>
            <a:ext cx="1524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소형 로봇 컨테이너</a:t>
            </a:r>
            <a:endParaRPr sz="1400" b="0" i="0" u="none" strike="noStrike" cap="none">
              <a:solidFill>
                <a:srgbClr val="000000"/>
              </a:solidFill>
              <a:latin typeface="Arial"/>
              <a:ea typeface="Arial"/>
              <a:cs typeface="Arial"/>
              <a:sym typeface="Arial"/>
            </a:endParaRPr>
          </a:p>
        </p:txBody>
      </p:sp>
      <p:sp>
        <p:nvSpPr>
          <p:cNvPr id="2" name="Google Shape;755;p37">
            <a:extLst>
              <a:ext uri="{FF2B5EF4-FFF2-40B4-BE49-F238E27FC236}">
                <a16:creationId xmlns:a16="http://schemas.microsoft.com/office/drawing/2014/main" id="{A34D473D-5C1E-6E64-5022-AA9B9DC89934}"/>
              </a:ext>
            </a:extLst>
          </p:cNvPr>
          <p:cNvSpPr txBox="1"/>
          <p:nvPr/>
        </p:nvSpPr>
        <p:spPr>
          <a:xfrm>
            <a:off x="3088987" y="6186487"/>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27] </a:t>
            </a:r>
            <a:r>
              <a:rPr lang="ko-KR" altLang="en-US" sz="900" b="0" i="0" u="none" dirty="0">
                <a:solidFill>
                  <a:schemeClr val="dk1"/>
                </a:solidFill>
                <a:latin typeface="Malgun Gothic"/>
                <a:ea typeface="Malgun Gothic"/>
                <a:cs typeface="Malgun Gothic"/>
                <a:sym typeface="Malgun Gothic"/>
              </a:rPr>
              <a:t>모체로봇 제작 설계도</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pic>
        <p:nvPicPr>
          <p:cNvPr id="723" name="Google Shape;723;p37"/>
          <p:cNvPicPr preferRelativeResize="0"/>
          <p:nvPr/>
        </p:nvPicPr>
        <p:blipFill rotWithShape="1">
          <a:blip r:embed="rId3">
            <a:alphaModFix/>
          </a:blip>
          <a:srcRect/>
          <a:stretch/>
        </p:blipFill>
        <p:spPr>
          <a:xfrm>
            <a:off x="1085850" y="2276475"/>
            <a:ext cx="2693987" cy="3943350"/>
          </a:xfrm>
          <a:prstGeom prst="rect">
            <a:avLst/>
          </a:prstGeom>
          <a:noFill/>
          <a:ln>
            <a:noFill/>
          </a:ln>
        </p:spPr>
      </p:pic>
      <p:sp>
        <p:nvSpPr>
          <p:cNvPr id="724" name="Google Shape;724;p37"/>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725" name="Google Shape;725;p37"/>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726" name="Google Shape;726;p37"/>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727" name="Google Shape;727;p37"/>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알고리즘</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명세서</a:t>
            </a:r>
            <a:r>
              <a:rPr lang="en-US" sz="1700" b="1" i="0" u="none" strike="noStrike" cap="none" dirty="0">
                <a:solidFill>
                  <a:schemeClr val="lt1"/>
                </a:solidFill>
                <a:latin typeface="Malgun Gothic"/>
                <a:ea typeface="Malgun Gothic"/>
                <a:cs typeface="Malgun Gothic"/>
                <a:sym typeface="Malgun Gothic"/>
              </a:rPr>
              <a:t> (4) </a:t>
            </a:r>
            <a:endParaRPr sz="1400" b="0" i="0" u="none" strike="noStrike" cap="none" dirty="0">
              <a:solidFill>
                <a:srgbClr val="000000"/>
              </a:solidFill>
              <a:latin typeface="Arial"/>
              <a:ea typeface="Arial"/>
              <a:cs typeface="Arial"/>
              <a:sym typeface="Arial"/>
            </a:endParaRPr>
          </a:p>
        </p:txBody>
      </p:sp>
      <p:pic>
        <p:nvPicPr>
          <p:cNvPr id="728" name="Google Shape;728;p37"/>
          <p:cNvPicPr preferRelativeResize="0"/>
          <p:nvPr/>
        </p:nvPicPr>
        <p:blipFill rotWithShape="1">
          <a:blip r:embed="rId4">
            <a:alphaModFix/>
          </a:blip>
          <a:srcRect/>
          <a:stretch/>
        </p:blipFill>
        <p:spPr>
          <a:xfrm>
            <a:off x="8675687" y="476250"/>
            <a:ext cx="455612" cy="158750"/>
          </a:xfrm>
          <a:prstGeom prst="rect">
            <a:avLst/>
          </a:prstGeom>
          <a:noFill/>
          <a:ln>
            <a:noFill/>
          </a:ln>
        </p:spPr>
      </p:pic>
      <p:sp>
        <p:nvSpPr>
          <p:cNvPr id="729" name="Google Shape;729;p37"/>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730" name="Google Shape;730;p3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731" name="Google Shape;731;p37"/>
          <p:cNvSpPr txBox="1"/>
          <p:nvPr/>
        </p:nvSpPr>
        <p:spPr>
          <a:xfrm>
            <a:off x="222250" y="2276475"/>
            <a:ext cx="4291012" cy="41100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732" name="Google Shape;732;p37"/>
          <p:cNvSpPr txBox="1"/>
          <p:nvPr/>
        </p:nvSpPr>
        <p:spPr>
          <a:xfrm>
            <a:off x="4572000" y="2263775"/>
            <a:ext cx="4291012" cy="41227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733" name="Google Shape;733;p37"/>
          <p:cNvPicPr preferRelativeResize="0"/>
          <p:nvPr/>
        </p:nvPicPr>
        <p:blipFill rotWithShape="1">
          <a:blip r:embed="rId5">
            <a:alphaModFix/>
          </a:blip>
          <a:srcRect/>
          <a:stretch/>
        </p:blipFill>
        <p:spPr>
          <a:xfrm>
            <a:off x="8115300" y="125412"/>
            <a:ext cx="868362" cy="279400"/>
          </a:xfrm>
          <a:prstGeom prst="rect">
            <a:avLst/>
          </a:prstGeom>
          <a:noFill/>
          <a:ln>
            <a:noFill/>
          </a:ln>
        </p:spPr>
      </p:pic>
      <p:sp>
        <p:nvSpPr>
          <p:cNvPr id="734" name="Google Shape;734;p37"/>
          <p:cNvSpPr txBox="1"/>
          <p:nvPr/>
        </p:nvSpPr>
        <p:spPr>
          <a:xfrm>
            <a:off x="4652962" y="2386012"/>
            <a:ext cx="4127500" cy="338137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[알고리즘 순서]</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None/>
            </a:pPr>
            <a:endParaRPr sz="1200" b="0" i="0" u="none" strike="noStrike" cap="none">
              <a:solidFill>
                <a:schemeClr val="dk1"/>
              </a:solidFill>
              <a:latin typeface="Malgun Gothic"/>
              <a:ea typeface="Malgun Gothic"/>
              <a:cs typeface="Malgun Gothic"/>
              <a:sym typeface="Malgun Gothic"/>
            </a:endParaRPr>
          </a:p>
          <a:p>
            <a:pPr marL="0" marR="0" lvl="0" indent="0" algn="just" rtl="0">
              <a:lnSpc>
                <a:spcPct val="150000"/>
              </a:lnSpc>
              <a:spcBef>
                <a:spcPts val="0"/>
              </a:spcBef>
              <a:spcAft>
                <a:spcPts val="0"/>
              </a:spcAft>
              <a:buClr>
                <a:schemeClr val="dk1"/>
              </a:buClr>
              <a:buSzPts val="1200"/>
              <a:buFont typeface="Malgun Gothic"/>
              <a:buAutoNum type="arabicPeriod"/>
            </a:pPr>
            <a:r>
              <a:rPr lang="en-US" sz="1200" b="0" i="0" u="none" strike="noStrike" cap="none">
                <a:solidFill>
                  <a:schemeClr val="dk1"/>
                </a:solidFill>
                <a:latin typeface="Malgun Gothic"/>
                <a:ea typeface="Malgun Gothic"/>
                <a:cs typeface="Malgun Gothic"/>
                <a:sym typeface="Malgun Gothic"/>
              </a:rPr>
              <a:t>소형 로봇이 컨테이너에서 나와 탐사 시작</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AutoNum type="arabicPeriod"/>
            </a:pPr>
            <a:r>
              <a:rPr lang="en-US" sz="1200" b="0" i="0" u="none" strike="noStrike" cap="none">
                <a:solidFill>
                  <a:schemeClr val="dk1"/>
                </a:solidFill>
                <a:latin typeface="Malgun Gothic"/>
                <a:ea typeface="Malgun Gothic"/>
                <a:cs typeface="Malgun Gothic"/>
                <a:sym typeface="Malgun Gothic"/>
              </a:rPr>
              <a:t>소형 로봇 자율주행</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AutoNum type="arabicPeriod"/>
            </a:pPr>
            <a:r>
              <a:rPr lang="en-US" sz="1200" b="0" i="0" u="none" strike="noStrike" cap="none">
                <a:solidFill>
                  <a:schemeClr val="dk1"/>
                </a:solidFill>
                <a:latin typeface="Malgun Gothic"/>
                <a:ea typeface="Malgun Gothic"/>
                <a:cs typeface="Malgun Gothic"/>
                <a:sym typeface="Malgun Gothic"/>
              </a:rPr>
              <a:t>소형 로봇 앞쪽에 있는 초음파 센서가 앞 장애물과의 거리가 10cm 이하인지 판별</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     3-1. 10cm 이상인 경우 장애물이 없다고 판단, 전부/후부 DC모터 전진 및 주행 지속</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     3-2. 10cm 이하인 경우 2,4번 서보 모터(앞쪽) 반시계 방향으로 45도 회전</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AutoNum type="arabicPeriod" startAt="4"/>
            </a:pPr>
            <a:r>
              <a:rPr lang="en-US" sz="1200" b="0" i="0" u="none" strike="noStrike" cap="none">
                <a:solidFill>
                  <a:schemeClr val="dk1"/>
                </a:solidFill>
                <a:latin typeface="Malgun Gothic"/>
                <a:ea typeface="Malgun Gothic"/>
                <a:cs typeface="Malgun Gothic"/>
                <a:sym typeface="Malgun Gothic"/>
              </a:rPr>
              <a:t>1,3번 서보 모터(뒤쪽) 반시계 방향으로 45도 회전하여</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chemeClr val="dk1"/>
              </a:buClr>
              <a:buSzPts val="1200"/>
              <a:buFont typeface="Malgun Gothic"/>
              <a:buAutoNum type="arabicPeriod" startAt="4"/>
            </a:pPr>
            <a:r>
              <a:rPr lang="en-US" sz="1200" b="0" i="0" u="none" strike="noStrike" cap="none">
                <a:solidFill>
                  <a:schemeClr val="dk1"/>
                </a:solidFill>
                <a:latin typeface="Malgun Gothic"/>
                <a:ea typeface="Malgun Gothic"/>
                <a:cs typeface="Malgun Gothic"/>
                <a:sym typeface="Malgun Gothic"/>
              </a:rPr>
              <a:t>후부 DC모터 전진</a:t>
            </a:r>
            <a:endParaRPr sz="1400" b="0" i="0" u="none" strike="noStrike" cap="none">
              <a:solidFill>
                <a:srgbClr val="000000"/>
              </a:solidFill>
              <a:latin typeface="Arial"/>
              <a:ea typeface="Arial"/>
              <a:cs typeface="Arial"/>
              <a:sym typeface="Arial"/>
            </a:endParaRPr>
          </a:p>
        </p:txBody>
      </p:sp>
      <p:graphicFrame>
        <p:nvGraphicFramePr>
          <p:cNvPr id="735" name="Google Shape;735;p37"/>
          <p:cNvGraphicFramePr/>
          <p:nvPr>
            <p:extLst>
              <p:ext uri="{D42A27DB-BD31-4B8C-83A1-F6EECF244321}">
                <p14:modId xmlns:p14="http://schemas.microsoft.com/office/powerpoint/2010/main" val="4240319848"/>
              </p:ext>
            </p:extLst>
          </p:nvPr>
        </p:nvGraphicFramePr>
        <p:xfrm>
          <a:off x="168275" y="1398587"/>
          <a:ext cx="8866150" cy="810950"/>
        </p:xfrm>
        <a:graphic>
          <a:graphicData uri="http://schemas.openxmlformats.org/drawingml/2006/table">
            <a:tbl>
              <a:tblPr>
                <a:noFill/>
                <a:tableStyleId>{63333E97-AB35-41CD-AE6E-F86F56BE420D}</a:tableStyleId>
              </a:tblPr>
              <a:tblGrid>
                <a:gridCol w="1019175">
                  <a:extLst>
                    <a:ext uri="{9D8B030D-6E8A-4147-A177-3AD203B41FA5}">
                      <a16:colId xmlns:a16="http://schemas.microsoft.com/office/drawing/2014/main" val="20000"/>
                    </a:ext>
                  </a:extLst>
                </a:gridCol>
                <a:gridCol w="1655750">
                  <a:extLst>
                    <a:ext uri="{9D8B030D-6E8A-4147-A177-3AD203B41FA5}">
                      <a16:colId xmlns:a16="http://schemas.microsoft.com/office/drawing/2014/main" val="20001"/>
                    </a:ext>
                  </a:extLst>
                </a:gridCol>
                <a:gridCol w="1008050">
                  <a:extLst>
                    <a:ext uri="{9D8B030D-6E8A-4147-A177-3AD203B41FA5}">
                      <a16:colId xmlns:a16="http://schemas.microsoft.com/office/drawing/2014/main" val="20002"/>
                    </a:ext>
                  </a:extLst>
                </a:gridCol>
                <a:gridCol w="2016125">
                  <a:extLst>
                    <a:ext uri="{9D8B030D-6E8A-4147-A177-3AD203B41FA5}">
                      <a16:colId xmlns:a16="http://schemas.microsoft.com/office/drawing/2014/main" val="20003"/>
                    </a:ext>
                  </a:extLst>
                </a:gridCol>
                <a:gridCol w="720725">
                  <a:extLst>
                    <a:ext uri="{9D8B030D-6E8A-4147-A177-3AD203B41FA5}">
                      <a16:colId xmlns:a16="http://schemas.microsoft.com/office/drawing/2014/main" val="20004"/>
                    </a:ext>
                  </a:extLst>
                </a:gridCol>
                <a:gridCol w="1079500">
                  <a:extLst>
                    <a:ext uri="{9D8B030D-6E8A-4147-A177-3AD203B41FA5}">
                      <a16:colId xmlns:a16="http://schemas.microsoft.com/office/drawing/2014/main" val="20005"/>
                    </a:ext>
                  </a:extLst>
                </a:gridCol>
                <a:gridCol w="649275">
                  <a:extLst>
                    <a:ext uri="{9D8B030D-6E8A-4147-A177-3AD203B41FA5}">
                      <a16:colId xmlns:a16="http://schemas.microsoft.com/office/drawing/2014/main" val="20006"/>
                    </a:ext>
                  </a:extLst>
                </a:gridCol>
                <a:gridCol w="717550">
                  <a:extLst>
                    <a:ext uri="{9D8B030D-6E8A-4147-A177-3AD203B41FA5}">
                      <a16:colId xmlns:a16="http://schemas.microsoft.com/office/drawing/2014/main" val="20007"/>
                    </a:ext>
                  </a:extLst>
                </a:gridCol>
              </a:tblGrid>
              <a:tr h="287325">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ID</a:t>
                      </a:r>
                      <a:endParaRPr sz="1400" u="none" strike="noStrike" cap="none"/>
                    </a:p>
                  </a:txBody>
                  <a:tcPr marL="91450" marR="91450" marT="45675" marB="4567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S13 S14 </a:t>
                      </a:r>
                      <a:endParaRPr/>
                    </a:p>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H09 H10 H12 H15 H16</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기능 명</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l" rtl="0">
                        <a:lnSpc>
                          <a:spcPct val="100000"/>
                        </a:lnSpc>
                        <a:spcBef>
                          <a:spcPts val="0"/>
                        </a:spcBef>
                        <a:spcAft>
                          <a:spcPts val="0"/>
                        </a:spcAft>
                        <a:buClr>
                          <a:schemeClr val="dk1"/>
                        </a:buClr>
                        <a:buSzPts val="1000"/>
                        <a:buFont typeface="Malgun Gothic"/>
                        <a:buNone/>
                      </a:pPr>
                      <a:r>
                        <a:rPr lang="ko-KR" altLang="en-US" sz="1000" b="0" i="0" u="none" strike="noStrike" cap="none" dirty="0">
                          <a:solidFill>
                            <a:schemeClr val="dk1"/>
                          </a:solidFill>
                          <a:latin typeface="Malgun Gothic"/>
                          <a:ea typeface="Malgun Gothic"/>
                          <a:cs typeface="Malgun Gothic"/>
                          <a:sym typeface="Malgun Gothic"/>
                        </a:rPr>
                        <a:t>뱀형 소형 로봇 관절 알고리즘</a:t>
                      </a:r>
                      <a:endParaRPr sz="1400" u="none" strike="noStrike" cap="none" dirty="0"/>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작성일</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2023. 07. 10.</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chemeClr val="lt1">
                        <a:alpha val="49411"/>
                      </a:scheme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Page</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4/4</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0"/>
                  </a:ext>
                </a:extLst>
              </a:tr>
              <a:tr h="414800">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개요</a:t>
                      </a:r>
                      <a:endParaRPr sz="1400" u="none" strike="noStrike" cap="none"/>
                    </a:p>
                  </a:txBody>
                  <a:tcPr marL="91450" marR="91450" marT="45675" marB="45675" anchor="ctr">
                    <a:lnL w="12700" cap="flat" cmpd="sng">
                      <a:solidFill>
                        <a:schemeClr val="lt1"/>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gridSpan="5">
                  <a:txBody>
                    <a:bodyPr/>
                    <a:lstStyle/>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a:solidFill>
                            <a:schemeClr val="dk1"/>
                          </a:solidFill>
                          <a:latin typeface="Malgun Gothic"/>
                          <a:ea typeface="Malgun Gothic"/>
                          <a:cs typeface="Malgun Gothic"/>
                          <a:sym typeface="Malgun Gothic"/>
                        </a:rPr>
                        <a:t>뱀형 로봇인 소형 로봇의 관절 알고리즘으로 장애물을 넘어갈 때 능동 관절 및 바퀴의 동작을 흐름도로 표현, 순서를 설명한다.</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tc hMerge="1">
                  <a:txBody>
                    <a:bodyPr/>
                    <a:lstStyle/>
                    <a:p>
                      <a:endParaRPr lang="ko-KR"/>
                    </a:p>
                  </a:txBody>
                  <a:tcPr/>
                </a:tc>
                <a:tc hMerge="1">
                  <a:txBody>
                    <a:bodyPr/>
                    <a:lstStyle/>
                    <a:p>
                      <a:endParaRPr lang="ko-KR"/>
                    </a:p>
                  </a:txBody>
                  <a:tcPr/>
                </a:tc>
                <a:tc hMerge="1">
                  <a:txBody>
                    <a:bodyPr/>
                    <a:lstStyle/>
                    <a:p>
                      <a:endParaRPr lang="ko-KR"/>
                    </a:p>
                  </a:txBody>
                  <a:tcPr/>
                </a:tc>
                <a:tc hMerge="1">
                  <a:txBody>
                    <a:bodyPr/>
                    <a:lstStyle/>
                    <a:p>
                      <a:endParaRPr lang="ko-KR"/>
                    </a:p>
                  </a:txBody>
                  <a:tcPr/>
                </a:tc>
                <a:tc>
                  <a:txBody>
                    <a:bodyPr/>
                    <a:lstStyle/>
                    <a:p>
                      <a:pPr marL="0" marR="0" lvl="0" indent="0" algn="ctr" rtl="0">
                        <a:lnSpc>
                          <a:spcPct val="100000"/>
                        </a:lnSpc>
                        <a:spcBef>
                          <a:spcPts val="0"/>
                        </a:spcBef>
                        <a:spcAft>
                          <a:spcPts val="0"/>
                        </a:spcAft>
                        <a:buClr>
                          <a:srgbClr val="3B5AA8"/>
                        </a:buClr>
                        <a:buSzPts val="1000"/>
                        <a:buFont typeface="Malgun Gothic"/>
                        <a:buNone/>
                      </a:pPr>
                      <a:r>
                        <a:rPr lang="en-US" sz="1000" b="1" i="0" u="none" strike="noStrike" cap="none">
                          <a:solidFill>
                            <a:srgbClr val="3B5AA8"/>
                          </a:solidFill>
                          <a:latin typeface="Malgun Gothic"/>
                          <a:ea typeface="Malgun Gothic"/>
                          <a:cs typeface="Malgun Gothic"/>
                          <a:sym typeface="Malgun Gothic"/>
                        </a:rPr>
                        <a:t>작성자</a:t>
                      </a:r>
                      <a:endParaRPr sz="1400" u="none" strike="noStrike" cap="none"/>
                    </a:p>
                  </a:txBody>
                  <a:tcPr marL="91450" marR="91450" marT="45675" marB="45675" anchor="ctr">
                    <a:lnL w="12700" cap="flat" cmpd="sng">
                      <a:solidFill>
                        <a:srgbClr val="BFBFBF"/>
                      </a:solidFill>
                      <a:prstDash val="solid"/>
                      <a:round/>
                      <a:headEnd type="none" w="sm" len="sm"/>
                      <a:tailEnd type="none" w="sm" len="sm"/>
                    </a:lnL>
                    <a:lnR w="12700" cap="flat" cmpd="sng">
                      <a:solidFill>
                        <a:srgbClr val="BFBFBF"/>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solidFill>
                      <a:srgbClr val="B9CDE5">
                        <a:alpha val="49411"/>
                      </a:srgbClr>
                    </a:solidFill>
                  </a:tcPr>
                </a:tc>
                <a:tc>
                  <a:txBody>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dirty="0">
                          <a:solidFill>
                            <a:schemeClr val="dk1"/>
                          </a:solidFill>
                          <a:latin typeface="Malgun Gothic"/>
                          <a:ea typeface="Malgun Gothic"/>
                          <a:cs typeface="Malgun Gothic"/>
                          <a:sym typeface="Malgun Gothic"/>
                        </a:rPr>
                        <a:t>박상은</a:t>
                      </a:r>
                      <a:endParaRPr sz="1400" u="none" strike="noStrike" cap="none" dirty="0"/>
                    </a:p>
                  </a:txBody>
                  <a:tcPr marL="91450" marR="91450" marT="45675" marB="45675" anchor="ctr">
                    <a:lnL w="12700" cap="flat" cmpd="sng">
                      <a:solidFill>
                        <a:srgbClr val="BFBFBF"/>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rgbClr val="77787B"/>
                      </a:solidFill>
                      <a:prstDash val="solid"/>
                      <a:round/>
                      <a:headEnd type="none" w="sm" len="sm"/>
                      <a:tailEnd type="none" w="sm" len="sm"/>
                    </a:lnT>
                    <a:lnB w="12700" cap="flat" cmpd="sng">
                      <a:solidFill>
                        <a:srgbClr val="77787B"/>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 name="Google Shape;681;p33">
            <a:extLst>
              <a:ext uri="{FF2B5EF4-FFF2-40B4-BE49-F238E27FC236}">
                <a16:creationId xmlns:a16="http://schemas.microsoft.com/office/drawing/2014/main" id="{E6D0C424-5096-C044-243E-510DA859F948}"/>
              </a:ext>
            </a:extLst>
          </p:cNvPr>
          <p:cNvSpPr txBox="1"/>
          <p:nvPr/>
        </p:nvSpPr>
        <p:spPr>
          <a:xfrm>
            <a:off x="877655" y="6183606"/>
            <a:ext cx="2933700" cy="2307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28] </a:t>
            </a:r>
            <a:r>
              <a:rPr lang="ko-KR" altLang="en-US" sz="900" b="0" i="0" u="none" dirty="0">
                <a:solidFill>
                  <a:schemeClr val="dk1"/>
                </a:solidFill>
                <a:latin typeface="Malgun Gothic"/>
                <a:ea typeface="Malgun Gothic"/>
                <a:cs typeface="Malgun Gothic"/>
                <a:sym typeface="Malgun Gothic"/>
              </a:rPr>
              <a:t>뱀형 소형 로봇 관절 흐름도</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742" name="Google Shape;742;p38"/>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743" name="Google Shape;743;p38"/>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744" name="Google Shape;744;p38"/>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알고리즘</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상세</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설명</a:t>
            </a:r>
            <a:r>
              <a:rPr lang="en-US" sz="1700" b="1" i="0" u="none" strike="noStrike" cap="none" dirty="0">
                <a:solidFill>
                  <a:schemeClr val="lt1"/>
                </a:solidFill>
                <a:latin typeface="Malgun Gothic"/>
                <a:ea typeface="Malgun Gothic"/>
                <a:cs typeface="Malgun Gothic"/>
                <a:sym typeface="Malgun Gothic"/>
              </a:rPr>
              <a:t> (4)</a:t>
            </a:r>
            <a:endParaRPr sz="1400" b="0" i="0" u="none" strike="noStrike" cap="none" dirty="0">
              <a:solidFill>
                <a:srgbClr val="000000"/>
              </a:solidFill>
              <a:latin typeface="Arial"/>
              <a:ea typeface="Arial"/>
              <a:cs typeface="Arial"/>
              <a:sym typeface="Arial"/>
            </a:endParaRPr>
          </a:p>
        </p:txBody>
      </p:sp>
      <p:pic>
        <p:nvPicPr>
          <p:cNvPr id="745" name="Google Shape;745;p38"/>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746" name="Google Shape;746;p38"/>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747" name="Google Shape;747;p3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748" name="Google Shape;748;p38"/>
          <p:cNvSpPr txBox="1"/>
          <p:nvPr/>
        </p:nvSpPr>
        <p:spPr>
          <a:xfrm>
            <a:off x="222250" y="1473200"/>
            <a:ext cx="8740775" cy="257333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749" name="Google Shape;749;p38"/>
          <p:cNvSpPr txBox="1"/>
          <p:nvPr/>
        </p:nvSpPr>
        <p:spPr>
          <a:xfrm>
            <a:off x="234950" y="4283075"/>
            <a:ext cx="8728075" cy="1903412"/>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750" name="Google Shape;750;p38"/>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751" name="Google Shape;751;p38"/>
          <p:cNvSpPr txBox="1"/>
          <p:nvPr/>
        </p:nvSpPr>
        <p:spPr>
          <a:xfrm>
            <a:off x="234950" y="1443037"/>
            <a:ext cx="8686800" cy="2635250"/>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 소형 로봇은 뱀형 로봇으로 제작하여 좁고 장애물이 많은 지형에서 원활한 주행이 가능하다. 관절과 바퀴의 가변적 주행이 가능하며 내부적인 제어장치 또는 모터에 의해 움직이며 센서의 입력이나 프로그래밍에 따라 자동으로 제어되는 능동 관절을 구현함으로써 재난 지역 내 탐사 시 장애물에도 지속적인 탐사가 가능하도록 제작하였다. 바퀴 주행이 가능한 환경은 바퀴로 주행함으로써 기동성을 보여주고, 관절은 동작하지 않는다. 만약 장애물을 만나 바퀴 주행이 불가능한 경우 앞쪽 서보 모터의 반시계 방향 회전과 뒤쪽 서보 모터의 반시계 방향 회전, 뒤쪽 DC모터를 작동시켜 장애물을 넘어갈 수 있다. 아래의 그림은 각 시간 별 관절 하나의 움직임 변화를 나타내었다. 관절과 바퀴의 가변적 주행으로 기동성 보장 및 장애물 통과 능력 향상을 보장한다.</a:t>
            </a:r>
            <a:endParaRPr sz="1400" b="0" i="0" u="none" strike="noStrike" cap="none">
              <a:solidFill>
                <a:srgbClr val="000000"/>
              </a:solidFill>
              <a:latin typeface="Arial"/>
              <a:ea typeface="Arial"/>
              <a:cs typeface="Arial"/>
              <a:sym typeface="Arial"/>
            </a:endParaRPr>
          </a:p>
        </p:txBody>
      </p:sp>
      <p:pic>
        <p:nvPicPr>
          <p:cNvPr id="752" name="Google Shape;752;p38"/>
          <p:cNvPicPr preferRelativeResize="0"/>
          <p:nvPr/>
        </p:nvPicPr>
        <p:blipFill rotWithShape="1">
          <a:blip r:embed="rId5">
            <a:alphaModFix/>
          </a:blip>
          <a:srcRect t="10602" b="10601"/>
          <a:stretch/>
        </p:blipFill>
        <p:spPr>
          <a:xfrm>
            <a:off x="1530350" y="4408487"/>
            <a:ext cx="2797175" cy="1652587"/>
          </a:xfrm>
          <a:prstGeom prst="rect">
            <a:avLst/>
          </a:prstGeom>
          <a:noFill/>
          <a:ln>
            <a:noFill/>
          </a:ln>
        </p:spPr>
      </p:pic>
      <p:pic>
        <p:nvPicPr>
          <p:cNvPr id="753" name="Google Shape;753;p38"/>
          <p:cNvPicPr preferRelativeResize="0"/>
          <p:nvPr/>
        </p:nvPicPr>
        <p:blipFill rotWithShape="1">
          <a:blip r:embed="rId6">
            <a:alphaModFix/>
          </a:blip>
          <a:srcRect l="2431" t="29288" r="7324"/>
          <a:stretch/>
        </p:blipFill>
        <p:spPr>
          <a:xfrm>
            <a:off x="4816475" y="4413250"/>
            <a:ext cx="2797175" cy="1643062"/>
          </a:xfrm>
          <a:prstGeom prst="rect">
            <a:avLst/>
          </a:prstGeom>
          <a:noFill/>
          <a:ln>
            <a:noFill/>
          </a:ln>
        </p:spPr>
      </p:pic>
      <p:sp>
        <p:nvSpPr>
          <p:cNvPr id="2" name="Google Shape;755;p37">
            <a:extLst>
              <a:ext uri="{FF2B5EF4-FFF2-40B4-BE49-F238E27FC236}">
                <a16:creationId xmlns:a16="http://schemas.microsoft.com/office/drawing/2014/main" id="{C23BAC39-18BB-DD24-423C-E449E7D0E31C}"/>
              </a:ext>
            </a:extLst>
          </p:cNvPr>
          <p:cNvSpPr txBox="1"/>
          <p:nvPr/>
        </p:nvSpPr>
        <p:spPr>
          <a:xfrm>
            <a:off x="3088987" y="6186487"/>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29] </a:t>
            </a:r>
            <a:r>
              <a:rPr lang="ko-KR" altLang="en-US" sz="900" b="0" i="0" u="none" dirty="0">
                <a:solidFill>
                  <a:schemeClr val="dk1"/>
                </a:solidFill>
                <a:latin typeface="Malgun Gothic"/>
                <a:ea typeface="Malgun Gothic"/>
                <a:cs typeface="Malgun Gothic"/>
                <a:sym typeface="Malgun Gothic"/>
              </a:rPr>
              <a:t>소형 로봇 관절 구현 사진</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39"/>
          <p:cNvPicPr preferRelativeResize="0"/>
          <p:nvPr/>
        </p:nvPicPr>
        <p:blipFill rotWithShape="1">
          <a:blip r:embed="rId3">
            <a:alphaModFix/>
          </a:blip>
          <a:srcRect/>
          <a:stretch/>
        </p:blipFill>
        <p:spPr>
          <a:xfrm>
            <a:off x="9525" y="2381250"/>
            <a:ext cx="6218237" cy="3473450"/>
          </a:xfrm>
          <a:prstGeom prst="rect">
            <a:avLst/>
          </a:prstGeom>
          <a:noFill/>
          <a:ln>
            <a:noFill/>
          </a:ln>
        </p:spPr>
      </p:pic>
      <p:sp>
        <p:nvSpPr>
          <p:cNvPr id="760" name="Google Shape;760;p39"/>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761" name="Google Shape;761;p39"/>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762" name="Google Shape;762;p39"/>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763" name="Google Shape;763;p39"/>
          <p:cNvSpPr txBox="1"/>
          <p:nvPr/>
        </p:nvSpPr>
        <p:spPr>
          <a:xfrm>
            <a:off x="323850" y="692150"/>
            <a:ext cx="2952750" cy="1952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하드웨어</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설계도</a:t>
            </a:r>
            <a:r>
              <a:rPr lang="en-US" sz="1700" b="1" i="0" u="none" strike="noStrike" cap="none" dirty="0">
                <a:solidFill>
                  <a:schemeClr val="lt1"/>
                </a:solidFill>
                <a:latin typeface="Malgun Gothic"/>
                <a:ea typeface="Malgun Gothic"/>
                <a:cs typeface="Malgun Gothic"/>
                <a:sym typeface="Malgun Gothic"/>
              </a:rPr>
              <a:t> </a:t>
            </a:r>
            <a:r>
              <a:rPr lang="en-US" b="1" i="0" u="none" strike="noStrike" cap="none" dirty="0">
                <a:solidFill>
                  <a:schemeClr val="lt1"/>
                </a:solidFill>
                <a:latin typeface="Malgun Gothic"/>
                <a:ea typeface="Malgun Gothic"/>
                <a:cs typeface="Malgun Gothic"/>
                <a:sym typeface="Malgun Gothic"/>
              </a:rPr>
              <a:t>(1/2)</a:t>
            </a:r>
            <a:endParaRPr sz="1400" b="0" i="0" u="none" strike="noStrike" cap="none" dirty="0">
              <a:solidFill>
                <a:srgbClr val="000000"/>
              </a:solidFill>
              <a:latin typeface="Arial"/>
              <a:ea typeface="Arial"/>
              <a:cs typeface="Arial"/>
              <a:sym typeface="Arial"/>
            </a:endParaRPr>
          </a:p>
        </p:txBody>
      </p:sp>
      <p:pic>
        <p:nvPicPr>
          <p:cNvPr id="764" name="Google Shape;764;p39"/>
          <p:cNvPicPr preferRelativeResize="0"/>
          <p:nvPr/>
        </p:nvPicPr>
        <p:blipFill rotWithShape="1">
          <a:blip r:embed="rId4">
            <a:alphaModFix/>
          </a:blip>
          <a:srcRect/>
          <a:stretch/>
        </p:blipFill>
        <p:spPr>
          <a:xfrm>
            <a:off x="8675687" y="476250"/>
            <a:ext cx="455612" cy="158750"/>
          </a:xfrm>
          <a:prstGeom prst="rect">
            <a:avLst/>
          </a:prstGeom>
          <a:noFill/>
          <a:ln>
            <a:noFill/>
          </a:ln>
        </p:spPr>
      </p:pic>
      <p:sp>
        <p:nvSpPr>
          <p:cNvPr id="765" name="Google Shape;765;p39"/>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766" name="Google Shape;766;p3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767" name="Google Shape;767;p39"/>
          <p:cNvPicPr preferRelativeResize="0"/>
          <p:nvPr/>
        </p:nvPicPr>
        <p:blipFill rotWithShape="1">
          <a:blip r:embed="rId5">
            <a:alphaModFix/>
          </a:blip>
          <a:srcRect/>
          <a:stretch/>
        </p:blipFill>
        <p:spPr>
          <a:xfrm>
            <a:off x="8115300" y="125412"/>
            <a:ext cx="868362" cy="279400"/>
          </a:xfrm>
          <a:prstGeom prst="rect">
            <a:avLst/>
          </a:prstGeom>
          <a:noFill/>
          <a:ln>
            <a:noFill/>
          </a:ln>
        </p:spPr>
      </p:pic>
      <p:graphicFrame>
        <p:nvGraphicFramePr>
          <p:cNvPr id="768" name="Google Shape;768;p39"/>
          <p:cNvGraphicFramePr/>
          <p:nvPr/>
        </p:nvGraphicFramePr>
        <p:xfrm>
          <a:off x="5981712" y="2909932"/>
          <a:ext cx="2970200" cy="3341625"/>
        </p:xfrm>
        <a:graphic>
          <a:graphicData uri="http://schemas.openxmlformats.org/drawingml/2006/table">
            <a:tbl>
              <a:tblPr>
                <a:noFill/>
                <a:tableStyleId>{63333E97-AB35-41CD-AE6E-F86F56BE420D}</a:tableStyleId>
              </a:tblPr>
              <a:tblGrid>
                <a:gridCol w="749300">
                  <a:extLst>
                    <a:ext uri="{9D8B030D-6E8A-4147-A177-3AD203B41FA5}">
                      <a16:colId xmlns:a16="http://schemas.microsoft.com/office/drawing/2014/main" val="20000"/>
                    </a:ext>
                  </a:extLst>
                </a:gridCol>
                <a:gridCol w="565150">
                  <a:extLst>
                    <a:ext uri="{9D8B030D-6E8A-4147-A177-3AD203B41FA5}">
                      <a16:colId xmlns:a16="http://schemas.microsoft.com/office/drawing/2014/main" val="20001"/>
                    </a:ext>
                  </a:extLst>
                </a:gridCol>
                <a:gridCol w="1655750">
                  <a:extLst>
                    <a:ext uri="{9D8B030D-6E8A-4147-A177-3AD203B41FA5}">
                      <a16:colId xmlns:a16="http://schemas.microsoft.com/office/drawing/2014/main" val="20002"/>
                    </a:ext>
                  </a:extLst>
                </a:gridCol>
              </a:tblGrid>
              <a:tr h="175875">
                <a:tc>
                  <a:txBody>
                    <a:bodyPr/>
                    <a:lstStyle/>
                    <a:p>
                      <a:pPr marL="0" marR="0" lvl="0" indent="0" algn="ctr" rtl="0">
                        <a:lnSpc>
                          <a:spcPct val="100000"/>
                        </a:lnSpc>
                        <a:spcBef>
                          <a:spcPts val="0"/>
                        </a:spcBef>
                        <a:spcAft>
                          <a:spcPts val="0"/>
                        </a:spcAft>
                        <a:buClr>
                          <a:srgbClr val="FFFFFF"/>
                        </a:buClr>
                        <a:buSzPts val="900"/>
                        <a:buFont typeface="Malgun Gothic"/>
                        <a:buNone/>
                      </a:pPr>
                      <a:r>
                        <a:rPr lang="en-US" sz="900" b="1" i="0" u="none" strike="noStrike" cap="none">
                          <a:solidFill>
                            <a:srgbClr val="FFFFFF"/>
                          </a:solidFill>
                          <a:latin typeface="Malgun Gothic"/>
                          <a:ea typeface="Malgun Gothic"/>
                          <a:cs typeface="Malgun Gothic"/>
                          <a:sym typeface="Malgun Gothic"/>
                        </a:rPr>
                        <a:t>센서 종류</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900"/>
                        <a:buFont typeface="Malgun Gothic"/>
                        <a:buNone/>
                      </a:pPr>
                      <a:r>
                        <a:rPr lang="en-US" sz="900" b="1" i="0" u="none" strike="noStrike" cap="none">
                          <a:solidFill>
                            <a:srgbClr val="FFFFFF"/>
                          </a:solidFill>
                          <a:latin typeface="Malgun Gothic"/>
                          <a:ea typeface="Malgun Gothic"/>
                          <a:cs typeface="Malgun Gothic"/>
                          <a:sym typeface="Malgun Gothic"/>
                        </a:rPr>
                        <a:t>연결 핀</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900"/>
                        <a:buFont typeface="Malgun Gothic"/>
                        <a:buNone/>
                      </a:pPr>
                      <a:r>
                        <a:rPr lang="en-US" sz="900" b="1" i="0" u="none" strike="noStrike" cap="none">
                          <a:solidFill>
                            <a:srgbClr val="FFFFFF"/>
                          </a:solidFill>
                          <a:latin typeface="Malgun Gothic"/>
                          <a:ea typeface="Malgun Gothic"/>
                          <a:cs typeface="Malgun Gothic"/>
                          <a:sym typeface="Malgun Gothic"/>
                        </a:rPr>
                        <a:t>설명</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75875">
                <a:tc rowSpan="3">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온습도센서</a:t>
                      </a:r>
                      <a:endParaRPr sz="1400" u="none" strike="noStrike" cap="none"/>
                    </a:p>
                  </a:txBody>
                  <a:tcPr marL="6675" marR="6675" marT="4450" marB="445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GND</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GND에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1758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OUT</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GPIO23에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1758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VCC</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5V에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175875">
                <a:tc rowSpan="6">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라이다 센서</a:t>
                      </a:r>
                      <a:endParaRPr sz="1400" u="none" strike="noStrike" cap="none"/>
                    </a:p>
                  </a:txBody>
                  <a:tcPr marL="6675" marR="6675" marT="4450" marB="445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GND</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GND에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1758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SDA</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GPIO2에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1758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SCL</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GPIO3에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1758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MODE</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GPIO24에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7"/>
                  </a:ext>
                </a:extLst>
              </a:tr>
              <a:tr h="1758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PWR EN</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GPIO12에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8"/>
                  </a:ext>
                </a:extLst>
              </a:tr>
              <a:tr h="1758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5V</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5V에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9"/>
                  </a:ext>
                </a:extLst>
              </a:tr>
              <a:tr h="175875">
                <a:tc rowSpan="3">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서보모터</a:t>
                      </a:r>
                      <a:endParaRPr sz="1400" u="none" strike="noStrike" cap="none"/>
                    </a:p>
                  </a:txBody>
                  <a:tcPr marL="6675" marR="6675" marT="4450" marB="445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GND</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GND에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0"/>
                  </a:ext>
                </a:extLst>
              </a:tr>
              <a:tr h="1758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PULSE</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GPIO25에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1"/>
                  </a:ext>
                </a:extLst>
              </a:tr>
              <a:tr h="1758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VCC</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라즈베리파이의 5V에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2"/>
                  </a:ext>
                </a:extLst>
              </a:tr>
              <a:tr h="175875">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카메라센서</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CSI 포트에 연결</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3"/>
                  </a:ext>
                </a:extLst>
              </a:tr>
              <a:tr h="175875">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배터리</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Malgun Gothic"/>
                        <a:ea typeface="Malgun Gothic"/>
                        <a:cs typeface="Malgun Gothic"/>
                        <a:sym typeface="Malgun Gothic"/>
                      </a:endParaRPr>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Malgun Gothic"/>
                        <a:ea typeface="Malgun Gothic"/>
                        <a:cs typeface="Malgun Gothic"/>
                        <a:sym typeface="Malgun Gothic"/>
                      </a:endParaRPr>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4"/>
                  </a:ext>
                </a:extLst>
              </a:tr>
              <a:tr h="175875">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무선충전장치</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Malgun Gothic"/>
                        <a:ea typeface="Malgun Gothic"/>
                        <a:cs typeface="Malgun Gothic"/>
                        <a:sym typeface="Malgun Gothic"/>
                      </a:endParaRPr>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Malgun Gothic"/>
                        <a:ea typeface="Malgun Gothic"/>
                        <a:cs typeface="Malgun Gothic"/>
                        <a:sym typeface="Malgun Gothic"/>
                      </a:endParaRPr>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5"/>
                  </a:ext>
                </a:extLst>
              </a:tr>
              <a:tr h="175875">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컨테이너</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Malgun Gothic"/>
                        <a:ea typeface="Malgun Gothic"/>
                        <a:cs typeface="Malgun Gothic"/>
                        <a:sym typeface="Malgun Gothic"/>
                      </a:endParaRPr>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Malgun Gothic"/>
                        <a:ea typeface="Malgun Gothic"/>
                        <a:cs typeface="Malgun Gothic"/>
                        <a:sym typeface="Malgun Gothic"/>
                      </a:endParaRPr>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6"/>
                  </a:ext>
                </a:extLst>
              </a:tr>
              <a:tr h="175875">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다이나믹셀</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Malgun Gothic"/>
                        <a:ea typeface="Malgun Gothic"/>
                        <a:cs typeface="Malgun Gothic"/>
                        <a:sym typeface="Malgun Gothic"/>
                      </a:endParaRPr>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Malgun Gothic"/>
                        <a:ea typeface="Malgun Gothic"/>
                        <a:cs typeface="Malgun Gothic"/>
                        <a:sym typeface="Malgun Gothic"/>
                      </a:endParaRPr>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7"/>
                  </a:ext>
                </a:extLst>
              </a:tr>
              <a:tr h="175875">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캐터필러</a:t>
                      </a:r>
                      <a:endParaRPr sz="1400" u="none" strike="noStrike" cap="none"/>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Malgun Gothic"/>
                        <a:ea typeface="Malgun Gothic"/>
                        <a:cs typeface="Malgun Gothic"/>
                        <a:sym typeface="Malgun Gothic"/>
                      </a:endParaRPr>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900" u="none" strike="noStrike" cap="none">
                        <a:solidFill>
                          <a:schemeClr val="dk1"/>
                        </a:solidFill>
                        <a:latin typeface="Malgun Gothic"/>
                        <a:ea typeface="Malgun Gothic"/>
                        <a:cs typeface="Malgun Gothic"/>
                        <a:sym typeface="Malgun Gothic"/>
                      </a:endParaRPr>
                    </a:p>
                  </a:txBody>
                  <a:tcPr marL="6675" marR="6675" marT="4450" marB="4450" anchor="b">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8"/>
                  </a:ext>
                </a:extLst>
              </a:tr>
            </a:tbl>
          </a:graphicData>
        </a:graphic>
      </p:graphicFrame>
      <p:sp>
        <p:nvSpPr>
          <p:cNvPr id="769" name="Google Shape;769;p39"/>
          <p:cNvSpPr txBox="1"/>
          <p:nvPr/>
        </p:nvSpPr>
        <p:spPr>
          <a:xfrm>
            <a:off x="2508250" y="1163637"/>
            <a:ext cx="41275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[모체로봇 하드웨어 설계도] </a:t>
            </a:r>
            <a:endParaRPr sz="1400" b="0" i="0" u="none" strike="noStrike" cap="none">
              <a:solidFill>
                <a:srgbClr val="000000"/>
              </a:solidFill>
              <a:latin typeface="Arial"/>
              <a:ea typeface="Arial"/>
              <a:cs typeface="Arial"/>
              <a:sym typeface="Arial"/>
            </a:endParaRPr>
          </a:p>
        </p:txBody>
      </p:sp>
      <p:sp>
        <p:nvSpPr>
          <p:cNvPr id="770" name="Google Shape;770;p39"/>
          <p:cNvSpPr txBox="1"/>
          <p:nvPr/>
        </p:nvSpPr>
        <p:spPr>
          <a:xfrm>
            <a:off x="1979612" y="5526087"/>
            <a:ext cx="2933700" cy="230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30] 모체로봇 하드웨어 설계도</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151" name="Google Shape;151;p4"/>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152" name="Google Shape;152;p4"/>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153" name="Google Shape;153;p4"/>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시장/기술 동향 분석</a:t>
            </a:r>
            <a:endParaRPr sz="1400" b="0" i="0" u="none" strike="noStrike" cap="none">
              <a:solidFill>
                <a:srgbClr val="000000"/>
              </a:solidFill>
              <a:latin typeface="Arial"/>
              <a:ea typeface="Arial"/>
              <a:cs typeface="Arial"/>
              <a:sym typeface="Arial"/>
            </a:endParaRPr>
          </a:p>
        </p:txBody>
      </p:sp>
      <p:pic>
        <p:nvPicPr>
          <p:cNvPr id="154" name="Google Shape;154;p4"/>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155" name="Google Shape;155;p4"/>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157" name="Google Shape;157;p4"/>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158" name="Google Shape;158;p4"/>
          <p:cNvSpPr txBox="1"/>
          <p:nvPr/>
        </p:nvSpPr>
        <p:spPr>
          <a:xfrm>
            <a:off x="107950" y="1173162"/>
            <a:ext cx="2895600" cy="4975225"/>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59" name="Google Shape;159;p4"/>
          <p:cNvSpPr txBox="1"/>
          <p:nvPr/>
        </p:nvSpPr>
        <p:spPr>
          <a:xfrm>
            <a:off x="3219450" y="1173162"/>
            <a:ext cx="5626100" cy="4975225"/>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grpSp>
        <p:nvGrpSpPr>
          <p:cNvPr id="160" name="Google Shape;160;p4"/>
          <p:cNvGrpSpPr/>
          <p:nvPr/>
        </p:nvGrpSpPr>
        <p:grpSpPr>
          <a:xfrm>
            <a:off x="3319462" y="1503362"/>
            <a:ext cx="1924050" cy="1687512"/>
            <a:chOff x="1895732" y="1968500"/>
            <a:chExt cx="2241036" cy="1803959"/>
          </a:xfrm>
        </p:grpSpPr>
        <p:pic>
          <p:nvPicPr>
            <p:cNvPr id="161" name="Google Shape;161;p4"/>
            <p:cNvPicPr preferRelativeResize="0"/>
            <p:nvPr/>
          </p:nvPicPr>
          <p:blipFill rotWithShape="1">
            <a:blip r:embed="rId5">
              <a:alphaModFix/>
            </a:blip>
            <a:srcRect/>
            <a:stretch/>
          </p:blipFill>
          <p:spPr>
            <a:xfrm>
              <a:off x="1895732" y="1968500"/>
              <a:ext cx="2241036" cy="1503347"/>
            </a:xfrm>
            <a:prstGeom prst="rect">
              <a:avLst/>
            </a:prstGeom>
            <a:noFill/>
            <a:ln>
              <a:noFill/>
            </a:ln>
          </p:spPr>
        </p:pic>
        <p:sp>
          <p:nvSpPr>
            <p:cNvPr id="162" name="Google Shape;162;p4"/>
            <p:cNvSpPr txBox="1"/>
            <p:nvPr/>
          </p:nvSpPr>
          <p:spPr>
            <a:xfrm>
              <a:off x="2016597" y="3509302"/>
              <a:ext cx="1886652" cy="26315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dirty="0">
                  <a:solidFill>
                    <a:schemeClr val="dk1"/>
                  </a:solidFill>
                  <a:latin typeface="Malgun Gothic"/>
                  <a:ea typeface="Malgun Gothic"/>
                  <a:cs typeface="Malgun Gothic"/>
                  <a:sym typeface="Malgun Gothic"/>
                </a:rPr>
                <a:t>[</a:t>
              </a:r>
              <a:r>
                <a:rPr lang="en-US" sz="1000" b="0" i="0" u="none" strike="noStrike" cap="none" dirty="0" err="1">
                  <a:solidFill>
                    <a:schemeClr val="dk1"/>
                  </a:solidFill>
                  <a:latin typeface="Malgun Gothic"/>
                  <a:ea typeface="Malgun Gothic"/>
                  <a:cs typeface="Malgun Gothic"/>
                  <a:sym typeface="Malgun Gothic"/>
                </a:rPr>
                <a:t>사진</a:t>
              </a:r>
              <a:r>
                <a:rPr lang="en-US" sz="1000" b="0" i="0" u="none" strike="noStrike" cap="none" dirty="0">
                  <a:solidFill>
                    <a:schemeClr val="dk1"/>
                  </a:solidFill>
                  <a:latin typeface="Malgun Gothic"/>
                  <a:ea typeface="Malgun Gothic"/>
                  <a:cs typeface="Malgun Gothic"/>
                  <a:sym typeface="Malgun Gothic"/>
                </a:rPr>
                <a:t> 2] 4족보행 </a:t>
              </a:r>
              <a:r>
                <a:rPr lang="en-US" sz="1000" b="0" i="0" u="none" strike="noStrike" cap="none" dirty="0" err="1">
                  <a:solidFill>
                    <a:schemeClr val="dk1"/>
                  </a:solidFill>
                  <a:latin typeface="Malgun Gothic"/>
                  <a:ea typeface="Malgun Gothic"/>
                  <a:cs typeface="Malgun Gothic"/>
                  <a:sym typeface="Malgun Gothic"/>
                </a:rPr>
                <a:t>로봇</a:t>
              </a:r>
              <a:r>
                <a:rPr lang="en-US" sz="1000" b="0" i="0" u="none" strike="noStrike" cap="none" dirty="0">
                  <a:solidFill>
                    <a:schemeClr val="dk1"/>
                  </a:solidFill>
                  <a:latin typeface="Malgun Gothic"/>
                  <a:ea typeface="Malgun Gothic"/>
                  <a:cs typeface="Malgun Gothic"/>
                  <a:sym typeface="Malgun Gothic"/>
                </a:rPr>
                <a:t> </a:t>
              </a:r>
              <a:r>
                <a:rPr lang="en-US" sz="1000" b="0" i="0" u="none" strike="noStrike" cap="none" baseline="30000" dirty="0">
                  <a:solidFill>
                    <a:schemeClr val="dk1"/>
                  </a:solidFill>
                  <a:latin typeface="Malgun Gothic"/>
                  <a:ea typeface="Malgun Gothic"/>
                  <a:cs typeface="Malgun Gothic"/>
                  <a:sym typeface="Malgun Gothic"/>
                </a:rPr>
                <a:t>2)</a:t>
              </a:r>
              <a:endParaRPr sz="1400" b="0" i="0" u="none" strike="noStrike" cap="none" baseline="30000" dirty="0">
                <a:solidFill>
                  <a:srgbClr val="000000"/>
                </a:solidFill>
                <a:latin typeface="Arial"/>
                <a:ea typeface="Arial"/>
                <a:cs typeface="Arial"/>
                <a:sym typeface="Arial"/>
              </a:endParaRPr>
            </a:p>
          </p:txBody>
        </p:sp>
      </p:grpSp>
      <p:grpSp>
        <p:nvGrpSpPr>
          <p:cNvPr id="163" name="Google Shape;163;p4"/>
          <p:cNvGrpSpPr/>
          <p:nvPr/>
        </p:nvGrpSpPr>
        <p:grpSpPr>
          <a:xfrm>
            <a:off x="265112" y="1504949"/>
            <a:ext cx="2581275" cy="1643099"/>
            <a:chOff x="431746" y="2835871"/>
            <a:chExt cx="2335544" cy="1488658"/>
          </a:xfrm>
        </p:grpSpPr>
        <p:pic>
          <p:nvPicPr>
            <p:cNvPr id="164" name="Google Shape;164;p4"/>
            <p:cNvPicPr preferRelativeResize="0"/>
            <p:nvPr/>
          </p:nvPicPr>
          <p:blipFill rotWithShape="1">
            <a:blip r:embed="rId6">
              <a:alphaModFix/>
            </a:blip>
            <a:srcRect/>
            <a:stretch/>
          </p:blipFill>
          <p:spPr>
            <a:xfrm>
              <a:off x="431746" y="2835871"/>
              <a:ext cx="2335544" cy="1225715"/>
            </a:xfrm>
            <a:prstGeom prst="rect">
              <a:avLst/>
            </a:prstGeom>
            <a:noFill/>
            <a:ln>
              <a:noFill/>
            </a:ln>
          </p:spPr>
        </p:pic>
        <p:sp>
          <p:nvSpPr>
            <p:cNvPr id="165" name="Google Shape;165;p4"/>
            <p:cNvSpPr txBox="1"/>
            <p:nvPr/>
          </p:nvSpPr>
          <p:spPr>
            <a:xfrm>
              <a:off x="984263" y="4101488"/>
              <a:ext cx="1484214" cy="2230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000"/>
                <a:buFont typeface="Malgun Gothic"/>
                <a:buNone/>
              </a:pPr>
              <a:r>
                <a:rPr lang="en-US" sz="1000" b="0" i="0" u="none" strike="noStrike" cap="none" dirty="0">
                  <a:solidFill>
                    <a:schemeClr val="dk1"/>
                  </a:solidFill>
                  <a:latin typeface="Malgun Gothic"/>
                  <a:ea typeface="Malgun Gothic"/>
                  <a:cs typeface="Malgun Gothic"/>
                  <a:sym typeface="Malgun Gothic"/>
                </a:rPr>
                <a:t>[</a:t>
              </a:r>
              <a:r>
                <a:rPr lang="en-US" sz="1000" b="0" i="0" u="none" strike="noStrike" cap="none" dirty="0" err="1">
                  <a:solidFill>
                    <a:schemeClr val="dk1"/>
                  </a:solidFill>
                  <a:latin typeface="Malgun Gothic"/>
                  <a:ea typeface="Malgun Gothic"/>
                  <a:cs typeface="Malgun Gothic"/>
                  <a:sym typeface="Malgun Gothic"/>
                </a:rPr>
                <a:t>사진</a:t>
              </a:r>
              <a:r>
                <a:rPr lang="en-US" sz="1000" b="0" i="0" u="none" strike="noStrike" cap="none" dirty="0">
                  <a:solidFill>
                    <a:schemeClr val="dk1"/>
                  </a:solidFill>
                  <a:latin typeface="Malgun Gothic"/>
                  <a:ea typeface="Malgun Gothic"/>
                  <a:cs typeface="Malgun Gothic"/>
                  <a:sym typeface="Malgun Gothic"/>
                </a:rPr>
                <a:t> 1] </a:t>
              </a:r>
              <a:r>
                <a:rPr lang="en-US" sz="1000" b="0" i="0" u="none" strike="noStrike" cap="none" dirty="0" err="1">
                  <a:solidFill>
                    <a:schemeClr val="dk1"/>
                  </a:solidFill>
                  <a:latin typeface="Malgun Gothic"/>
                  <a:ea typeface="Malgun Gothic"/>
                  <a:cs typeface="Malgun Gothic"/>
                  <a:sym typeface="Malgun Gothic"/>
                </a:rPr>
                <a:t>뱀형</a:t>
              </a:r>
              <a:r>
                <a:rPr lang="en-US" sz="1000" b="0" i="0" u="none" strike="noStrike" cap="none" dirty="0">
                  <a:solidFill>
                    <a:schemeClr val="dk1"/>
                  </a:solidFill>
                  <a:latin typeface="Malgun Gothic"/>
                  <a:ea typeface="Malgun Gothic"/>
                  <a:cs typeface="Malgun Gothic"/>
                  <a:sym typeface="Malgun Gothic"/>
                </a:rPr>
                <a:t> </a:t>
              </a:r>
              <a:r>
                <a:rPr lang="en-US" sz="1000" b="0" i="0" u="none" strike="noStrike" cap="none" dirty="0" err="1">
                  <a:solidFill>
                    <a:schemeClr val="dk1"/>
                  </a:solidFill>
                  <a:latin typeface="Malgun Gothic"/>
                  <a:ea typeface="Malgun Gothic"/>
                  <a:cs typeface="Malgun Gothic"/>
                  <a:sym typeface="Malgun Gothic"/>
                </a:rPr>
                <a:t>로봇</a:t>
              </a:r>
              <a:r>
                <a:rPr lang="en-US" sz="1000" b="0" i="0" u="none" strike="noStrike" cap="none" dirty="0">
                  <a:solidFill>
                    <a:schemeClr val="dk1"/>
                  </a:solidFill>
                  <a:latin typeface="Malgun Gothic"/>
                  <a:ea typeface="Malgun Gothic"/>
                  <a:cs typeface="Malgun Gothic"/>
                  <a:sym typeface="Malgun Gothic"/>
                </a:rPr>
                <a:t> </a:t>
              </a:r>
              <a:r>
                <a:rPr lang="en-US" sz="1000" b="0" i="0" u="none" strike="noStrike" cap="none" baseline="30000" dirty="0">
                  <a:solidFill>
                    <a:schemeClr val="dk1"/>
                  </a:solidFill>
                  <a:latin typeface="Malgun Gothic"/>
                  <a:ea typeface="Malgun Gothic"/>
                  <a:cs typeface="Malgun Gothic"/>
                  <a:sym typeface="Malgun Gothic"/>
                </a:rPr>
                <a:t>1)</a:t>
              </a:r>
              <a:endParaRPr sz="1400" b="0" i="0" u="none" strike="noStrike" cap="none" baseline="30000" dirty="0">
                <a:solidFill>
                  <a:srgbClr val="000000"/>
                </a:solidFill>
                <a:latin typeface="Arial"/>
                <a:ea typeface="Arial"/>
                <a:cs typeface="Arial"/>
                <a:sym typeface="Arial"/>
              </a:endParaRPr>
            </a:p>
          </p:txBody>
        </p:sp>
      </p:grpSp>
      <p:grpSp>
        <p:nvGrpSpPr>
          <p:cNvPr id="166" name="Google Shape;166;p4"/>
          <p:cNvGrpSpPr/>
          <p:nvPr/>
        </p:nvGrpSpPr>
        <p:grpSpPr>
          <a:xfrm>
            <a:off x="3371850" y="3448050"/>
            <a:ext cx="1841500" cy="2598737"/>
            <a:chOff x="2026237" y="3460760"/>
            <a:chExt cx="1841527" cy="2599417"/>
          </a:xfrm>
        </p:grpSpPr>
        <p:pic>
          <p:nvPicPr>
            <p:cNvPr id="167" name="Google Shape;167;p4"/>
            <p:cNvPicPr preferRelativeResize="0"/>
            <p:nvPr/>
          </p:nvPicPr>
          <p:blipFill rotWithShape="1">
            <a:blip r:embed="rId7">
              <a:alphaModFix/>
            </a:blip>
            <a:srcRect/>
            <a:stretch/>
          </p:blipFill>
          <p:spPr>
            <a:xfrm>
              <a:off x="2049841" y="3460760"/>
              <a:ext cx="1619919" cy="2345843"/>
            </a:xfrm>
            <a:prstGeom prst="rect">
              <a:avLst/>
            </a:prstGeom>
            <a:noFill/>
            <a:ln>
              <a:noFill/>
            </a:ln>
          </p:spPr>
        </p:pic>
        <p:sp>
          <p:nvSpPr>
            <p:cNvPr id="168" name="Google Shape;168;p4"/>
            <p:cNvSpPr txBox="1"/>
            <p:nvPr/>
          </p:nvSpPr>
          <p:spPr>
            <a:xfrm>
              <a:off x="2026237" y="5813923"/>
              <a:ext cx="1841527" cy="2462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Malgun Gothic"/>
                <a:buNone/>
              </a:pPr>
              <a:r>
                <a:rPr lang="en-US" sz="1000" b="0" i="0" u="none" strike="noStrike" cap="none" dirty="0">
                  <a:solidFill>
                    <a:schemeClr val="dk1"/>
                  </a:solidFill>
                  <a:latin typeface="Malgun Gothic"/>
                  <a:ea typeface="Malgun Gothic"/>
                  <a:cs typeface="Malgun Gothic"/>
                  <a:sym typeface="Malgun Gothic"/>
                </a:rPr>
                <a:t>[</a:t>
              </a:r>
              <a:r>
                <a:rPr lang="en-US" sz="1000" b="0" i="0" u="none" strike="noStrike" cap="none" dirty="0" err="1">
                  <a:solidFill>
                    <a:schemeClr val="dk1"/>
                  </a:solidFill>
                  <a:latin typeface="Malgun Gothic"/>
                  <a:ea typeface="Malgun Gothic"/>
                  <a:cs typeface="Malgun Gothic"/>
                  <a:sym typeface="Malgun Gothic"/>
                </a:rPr>
                <a:t>사진</a:t>
              </a:r>
              <a:r>
                <a:rPr lang="en-US" sz="1000" b="0" i="0" u="none" strike="noStrike" cap="none" dirty="0">
                  <a:solidFill>
                    <a:schemeClr val="dk1"/>
                  </a:solidFill>
                  <a:latin typeface="Malgun Gothic"/>
                  <a:ea typeface="Malgun Gothic"/>
                  <a:cs typeface="Malgun Gothic"/>
                  <a:sym typeface="Malgun Gothic"/>
                </a:rPr>
                <a:t> 3] 2족보행 </a:t>
              </a:r>
              <a:r>
                <a:rPr lang="en-US" sz="1000" b="0" i="0" u="none" strike="noStrike" cap="none" dirty="0" err="1">
                  <a:solidFill>
                    <a:schemeClr val="dk1"/>
                  </a:solidFill>
                  <a:latin typeface="Malgun Gothic"/>
                  <a:ea typeface="Malgun Gothic"/>
                  <a:cs typeface="Malgun Gothic"/>
                  <a:sym typeface="Malgun Gothic"/>
                </a:rPr>
                <a:t>로봇</a:t>
              </a:r>
              <a:r>
                <a:rPr lang="en-US" sz="1000" b="0" i="0" u="none" strike="noStrike" cap="none" dirty="0">
                  <a:solidFill>
                    <a:schemeClr val="dk1"/>
                  </a:solidFill>
                  <a:latin typeface="Malgun Gothic"/>
                  <a:ea typeface="Malgun Gothic"/>
                  <a:cs typeface="Malgun Gothic"/>
                  <a:sym typeface="Malgun Gothic"/>
                </a:rPr>
                <a:t> </a:t>
              </a:r>
              <a:r>
                <a:rPr lang="en-US" sz="1000" b="0" i="0" u="none" strike="noStrike" cap="none" baseline="30000" dirty="0">
                  <a:solidFill>
                    <a:schemeClr val="dk1"/>
                  </a:solidFill>
                  <a:latin typeface="Malgun Gothic"/>
                  <a:ea typeface="Malgun Gothic"/>
                  <a:cs typeface="Malgun Gothic"/>
                  <a:sym typeface="Malgun Gothic"/>
                </a:rPr>
                <a:t>3)</a:t>
              </a:r>
              <a:endParaRPr sz="1400" b="0" i="0" u="none" strike="noStrike" cap="none" baseline="30000" dirty="0">
                <a:solidFill>
                  <a:srgbClr val="000000"/>
                </a:solidFill>
                <a:latin typeface="Arial"/>
                <a:ea typeface="Arial"/>
                <a:cs typeface="Arial"/>
                <a:sym typeface="Arial"/>
              </a:endParaRPr>
            </a:p>
          </p:txBody>
        </p:sp>
      </p:grpSp>
      <p:sp>
        <p:nvSpPr>
          <p:cNvPr id="169" name="Google Shape;169;p4"/>
          <p:cNvSpPr txBox="1"/>
          <p:nvPr/>
        </p:nvSpPr>
        <p:spPr>
          <a:xfrm>
            <a:off x="5292724" y="4058606"/>
            <a:ext cx="3552825" cy="1865086"/>
          </a:xfrm>
          <a:prstGeom prst="rect">
            <a:avLst/>
          </a:prstGeom>
          <a:noFill/>
          <a:ln>
            <a:noFill/>
          </a:ln>
        </p:spPr>
        <p:txBody>
          <a:bodyPr spcFirstLastPara="1" wrap="square" lIns="91425" tIns="45700" rIns="91425" bIns="45700" anchor="t" anchorCtr="0">
            <a:spAutoFit/>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dirty="0">
                <a:solidFill>
                  <a:srgbClr val="000000"/>
                </a:solidFill>
                <a:latin typeface="Malgun Gothic"/>
                <a:ea typeface="Malgun Gothic"/>
                <a:cs typeface="Malgun Gothic"/>
                <a:sym typeface="Malgun Gothic"/>
              </a:rPr>
              <a:t>[3] 2</a:t>
            </a:r>
            <a:r>
              <a:rPr lang="ko-KR" altLang="en-US" sz="1200" b="0" i="0" u="none" strike="noStrike" cap="none" dirty="0" err="1">
                <a:solidFill>
                  <a:srgbClr val="000000"/>
                </a:solidFill>
                <a:latin typeface="Malgun Gothic"/>
                <a:ea typeface="Malgun Gothic"/>
                <a:cs typeface="Malgun Gothic"/>
                <a:sym typeface="Malgun Gothic"/>
              </a:rPr>
              <a:t>족보행</a:t>
            </a:r>
            <a:r>
              <a:rPr lang="ko-KR" altLang="en-US" sz="1200" b="0" i="0" u="none" strike="noStrike" cap="none" dirty="0">
                <a:solidFill>
                  <a:srgbClr val="000000"/>
                </a:solidFill>
                <a:latin typeface="Malgun Gothic"/>
                <a:ea typeface="Malgun Gothic"/>
                <a:cs typeface="Malgun Gothic"/>
                <a:sym typeface="Malgun Gothic"/>
              </a:rPr>
              <a:t> 로봇 특징</a:t>
            </a:r>
            <a:endParaRPr sz="1200" b="0" i="0" u="none" strike="noStrike" cap="none" dirty="0">
              <a:solidFill>
                <a:srgbClr val="000000"/>
              </a:solidFill>
              <a:latin typeface="Malgun Gothic"/>
              <a:ea typeface="Malgun Gothic"/>
              <a:cs typeface="Malgun Gothic"/>
              <a:sym typeface="Malgun Gothic"/>
            </a:endParaRPr>
          </a:p>
          <a:p>
            <a:pPr marL="171450" marR="0" lvl="0" indent="-171450" algn="just" rtl="0">
              <a:lnSpc>
                <a:spcPct val="160000"/>
              </a:lnSpc>
              <a:spcBef>
                <a:spcPts val="0"/>
              </a:spcBef>
              <a:spcAft>
                <a:spcPts val="0"/>
              </a:spcAft>
              <a:buClr>
                <a:srgbClr val="000000"/>
              </a:buClr>
              <a:buSzPts val="1200"/>
              <a:buFont typeface="Wingdings" panose="05000000000000000000" pitchFamily="2" charset="2"/>
              <a:buChar char="Ø"/>
            </a:pPr>
            <a:r>
              <a:rPr lang="en-US" sz="1200" b="0" i="0" u="none" strike="noStrike" cap="none" dirty="0" err="1">
                <a:solidFill>
                  <a:srgbClr val="000000"/>
                </a:solidFill>
                <a:latin typeface="Malgun Gothic"/>
                <a:ea typeface="Malgun Gothic"/>
                <a:cs typeface="Malgun Gothic"/>
                <a:sym typeface="Malgun Gothic"/>
              </a:rPr>
              <a:t>로봇의</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높이와</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움직임이</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인간과</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비슷하기</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때문에</a:t>
            </a:r>
            <a:r>
              <a:rPr lang="en-US" sz="1200" b="0" i="0" u="none" strike="noStrike" cap="none" dirty="0">
                <a:solidFill>
                  <a:srgbClr val="000000"/>
                </a:solidFill>
                <a:latin typeface="Malgun Gothic"/>
                <a:ea typeface="Malgun Gothic"/>
                <a:cs typeface="Malgun Gothic"/>
                <a:sym typeface="Malgun Gothic"/>
              </a:rPr>
              <a:t> 팀 </a:t>
            </a:r>
            <a:r>
              <a:rPr lang="en-US" sz="1200" b="0" i="0" u="none" strike="noStrike" cap="none" dirty="0" err="1">
                <a:solidFill>
                  <a:srgbClr val="000000"/>
                </a:solidFill>
                <a:latin typeface="Malgun Gothic"/>
                <a:ea typeface="Malgun Gothic"/>
                <a:cs typeface="Malgun Gothic"/>
                <a:sym typeface="Malgun Gothic"/>
              </a:rPr>
              <a:t>작업이나</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인간과</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협력</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작업에</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적합</a:t>
            </a:r>
            <a:endParaRPr sz="1400" b="0" i="0" u="none" strike="noStrike" cap="none" dirty="0">
              <a:solidFill>
                <a:srgbClr val="000000"/>
              </a:solidFill>
              <a:latin typeface="Arial"/>
              <a:ea typeface="Arial"/>
              <a:cs typeface="Arial"/>
              <a:sym typeface="Arial"/>
            </a:endParaRPr>
          </a:p>
          <a:p>
            <a:pPr marL="171450" marR="0" lvl="0" indent="-171450" algn="just" rtl="0">
              <a:lnSpc>
                <a:spcPct val="160000"/>
              </a:lnSpc>
              <a:spcBef>
                <a:spcPts val="0"/>
              </a:spcBef>
              <a:spcAft>
                <a:spcPts val="0"/>
              </a:spcAft>
              <a:buClr>
                <a:srgbClr val="000000"/>
              </a:buClr>
              <a:buSzPts val="1200"/>
              <a:buFont typeface="Wingdings" panose="05000000000000000000" pitchFamily="2" charset="2"/>
              <a:buChar char="Ø"/>
            </a:pPr>
            <a:r>
              <a:rPr lang="ko-KR" altLang="en-US" sz="1200" b="0" i="0" u="none" strike="noStrike" cap="none" dirty="0">
                <a:solidFill>
                  <a:srgbClr val="000000"/>
                </a:solidFill>
                <a:latin typeface="Malgun Gothic"/>
                <a:ea typeface="Malgun Gothic"/>
                <a:cs typeface="Malgun Gothic"/>
                <a:sym typeface="Malgun Gothic"/>
              </a:rPr>
              <a:t>다</a:t>
            </a:r>
            <a:r>
              <a:rPr lang="en-US" sz="1200" b="0" i="0" u="none" strike="noStrike" cap="none" dirty="0">
                <a:solidFill>
                  <a:srgbClr val="000000"/>
                </a:solidFill>
                <a:latin typeface="Malgun Gothic"/>
                <a:ea typeface="Malgun Gothic"/>
                <a:cs typeface="Malgun Gothic"/>
                <a:sym typeface="Malgun Gothic"/>
              </a:rPr>
              <a:t>리 </a:t>
            </a:r>
            <a:r>
              <a:rPr lang="en-US" sz="1200" b="0" i="0" u="none" strike="noStrike" cap="none" dirty="0" err="1">
                <a:solidFill>
                  <a:srgbClr val="000000"/>
                </a:solidFill>
                <a:latin typeface="Malgun Gothic"/>
                <a:ea typeface="Malgun Gothic"/>
                <a:cs typeface="Malgun Gothic"/>
                <a:sym typeface="Malgun Gothic"/>
              </a:rPr>
              <a:t>개수가</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적어</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불규칙한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지형이나</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불안정한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표면에서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움직임과</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균형</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조절이</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어려움</a:t>
            </a:r>
            <a:endParaRPr sz="1400" b="0" i="0" u="none" strike="noStrike" cap="none" dirty="0">
              <a:solidFill>
                <a:srgbClr val="000000"/>
              </a:solidFill>
              <a:latin typeface="Arial"/>
              <a:ea typeface="Arial"/>
              <a:cs typeface="Arial"/>
              <a:sym typeface="Arial"/>
            </a:endParaRPr>
          </a:p>
          <a:p>
            <a:pPr marL="171450" marR="0" lvl="0" indent="-171450" algn="just" rtl="0">
              <a:lnSpc>
                <a:spcPct val="160000"/>
              </a:lnSpc>
              <a:spcBef>
                <a:spcPts val="0"/>
              </a:spcBef>
              <a:spcAft>
                <a:spcPts val="0"/>
              </a:spcAft>
              <a:buClr>
                <a:srgbClr val="000000"/>
              </a:buClr>
              <a:buSzPts val="1200"/>
              <a:buFont typeface="Wingdings" panose="05000000000000000000" pitchFamily="2" charset="2"/>
              <a:buChar char="Ø"/>
            </a:pPr>
            <a:r>
              <a:rPr lang="en-US" sz="1200" b="0" i="0" u="none" strike="noStrike" cap="none" dirty="0" err="1">
                <a:solidFill>
                  <a:srgbClr val="000000"/>
                </a:solidFill>
                <a:latin typeface="Malgun Gothic"/>
                <a:ea typeface="Malgun Gothic"/>
                <a:cs typeface="Malgun Gothic"/>
                <a:sym typeface="Malgun Gothic"/>
              </a:rPr>
              <a:t>재난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현장과</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같은</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좁고</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험난한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곳에서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제한적</a:t>
            </a:r>
            <a:endParaRPr sz="1400" b="0" i="0" u="none" strike="noStrike" cap="none" dirty="0">
              <a:solidFill>
                <a:srgbClr val="000000"/>
              </a:solidFill>
              <a:latin typeface="Arial"/>
              <a:ea typeface="Arial"/>
              <a:cs typeface="Arial"/>
              <a:sym typeface="Arial"/>
            </a:endParaRPr>
          </a:p>
        </p:txBody>
      </p:sp>
      <p:sp>
        <p:nvSpPr>
          <p:cNvPr id="170" name="Google Shape;170;p4"/>
          <p:cNvSpPr txBox="1"/>
          <p:nvPr/>
        </p:nvSpPr>
        <p:spPr>
          <a:xfrm>
            <a:off x="107950" y="6178550"/>
            <a:ext cx="8799512" cy="50779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chemeClr val="dk1"/>
              </a:buClr>
              <a:buSzPts val="900"/>
              <a:buFont typeface="Malgun Gothic"/>
              <a:buNone/>
            </a:pPr>
            <a:r>
              <a:rPr lang="ko-KR" altLang="en-US" sz="900" b="0" i="0" u="none" strike="noStrike" cap="none" dirty="0">
                <a:solidFill>
                  <a:schemeClr val="dk1"/>
                </a:solidFill>
                <a:latin typeface="Malgun Gothic"/>
                <a:ea typeface="Malgun Gothic"/>
                <a:cs typeface="Malgun Gothic"/>
                <a:sym typeface="Malgun Gothic"/>
              </a:rPr>
              <a:t>출처</a:t>
            </a:r>
            <a:r>
              <a:rPr lang="en-US" altLang="ko-KR" sz="900" dirty="0">
                <a:solidFill>
                  <a:schemeClr val="dk1"/>
                </a:solidFill>
                <a:latin typeface="Malgun Gothic"/>
                <a:ea typeface="Malgun Gothic"/>
                <a:cs typeface="Malgun Gothic"/>
                <a:sym typeface="Malgun Gothic"/>
              </a:rPr>
              <a:t>:</a:t>
            </a:r>
            <a:r>
              <a:rPr lang="en-US" altLang="ko-KR" sz="900" b="0" i="0" u="none" strike="noStrike" cap="none" dirty="0">
                <a:solidFill>
                  <a:schemeClr val="dk1"/>
                </a:solidFill>
                <a:latin typeface="Malgun Gothic"/>
                <a:ea typeface="Malgun Gothic"/>
                <a:cs typeface="Malgun Gothic"/>
                <a:sym typeface="Malgun Gothic"/>
              </a:rPr>
              <a:t> </a:t>
            </a:r>
            <a:r>
              <a:rPr lang="en-US" sz="900" b="0" i="0" u="none" strike="noStrike" cap="none" dirty="0">
                <a:solidFill>
                  <a:schemeClr val="dk1"/>
                </a:solidFill>
                <a:latin typeface="Malgun Gothic"/>
                <a:ea typeface="Malgun Gothic"/>
                <a:cs typeface="Malgun Gothic"/>
                <a:sym typeface="Malgun Gothic"/>
              </a:rPr>
              <a:t>1). </a:t>
            </a:r>
            <a:r>
              <a:rPr lang="en-US" sz="900" b="0" i="0" u="none" strike="noStrike" cap="none" dirty="0" err="1">
                <a:solidFill>
                  <a:schemeClr val="dk1"/>
                </a:solidFill>
                <a:latin typeface="Malgun Gothic"/>
                <a:ea typeface="Malgun Gothic"/>
                <a:cs typeface="Malgun Gothic"/>
                <a:sym typeface="Malgun Gothic"/>
              </a:rPr>
              <a:t>한국원자력연구원에서</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개발한</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뱀형</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로봇</a:t>
            </a:r>
            <a:endParaRPr sz="1400" b="0" i="0" u="none" strike="noStrike" cap="none" dirty="0">
              <a:solidFill>
                <a:srgbClr val="000000"/>
              </a:solidFill>
              <a:latin typeface="Arial"/>
              <a:ea typeface="Arial"/>
              <a:cs typeface="Arial"/>
              <a:sym typeface="Arial"/>
            </a:endParaRPr>
          </a:p>
          <a:p>
            <a:pPr marL="0" marR="0" lvl="0" indent="0"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        2). </a:t>
            </a:r>
            <a:r>
              <a:rPr lang="en-US" sz="900" b="0" i="0" u="none" strike="noStrike" cap="none" dirty="0" err="1">
                <a:solidFill>
                  <a:schemeClr val="dk1"/>
                </a:solidFill>
                <a:latin typeface="Malgun Gothic"/>
                <a:ea typeface="Malgun Gothic"/>
                <a:cs typeface="Malgun Gothic"/>
                <a:sym typeface="Malgun Gothic"/>
              </a:rPr>
              <a:t>미국</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MIT가</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만든</a:t>
            </a:r>
            <a:r>
              <a:rPr lang="en-US" sz="900" b="0" i="0" u="none" strike="noStrike" cap="none" dirty="0">
                <a:solidFill>
                  <a:schemeClr val="dk1"/>
                </a:solidFill>
                <a:latin typeface="Malgun Gothic"/>
                <a:ea typeface="Malgun Gothic"/>
                <a:cs typeface="Malgun Gothic"/>
                <a:sym typeface="Malgun Gothic"/>
              </a:rPr>
              <a:t> 4족보행 </a:t>
            </a:r>
            <a:r>
              <a:rPr lang="en-US" sz="900" b="0" i="0" u="none" strike="noStrike" cap="none" dirty="0" err="1">
                <a:solidFill>
                  <a:schemeClr val="dk1"/>
                </a:solidFill>
                <a:latin typeface="Malgun Gothic"/>
                <a:ea typeface="Malgun Gothic"/>
                <a:cs typeface="Malgun Gothic"/>
                <a:sym typeface="Malgun Gothic"/>
              </a:rPr>
              <a:t>로봇</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미니치타</a:t>
            </a:r>
            <a:r>
              <a:rPr lang="en-US" sz="900" b="0" i="0" u="none" strike="noStrike" cap="none" dirty="0">
                <a:solidFill>
                  <a:schemeClr val="dk1"/>
                </a:solidFill>
                <a:latin typeface="Malgun Gothic"/>
                <a:ea typeface="Malgun Gothic"/>
                <a:cs typeface="Malgun Gothic"/>
                <a:sym typeface="Malgun Gothic"/>
              </a:rPr>
              <a:t>’</a:t>
            </a:r>
            <a:endParaRPr sz="1400" b="0" i="0" u="none" strike="noStrike" cap="none" dirty="0">
              <a:solidFill>
                <a:srgbClr val="000000"/>
              </a:solidFill>
              <a:latin typeface="Arial"/>
              <a:ea typeface="Arial"/>
              <a:cs typeface="Arial"/>
              <a:sym typeface="Arial"/>
            </a:endParaRPr>
          </a:p>
          <a:p>
            <a:pPr marL="0" marR="0" lvl="0" indent="0" rtl="0">
              <a:lnSpc>
                <a:spcPct val="100000"/>
              </a:lnSpc>
              <a:spcBef>
                <a:spcPts val="0"/>
              </a:spcBef>
              <a:spcAft>
                <a:spcPts val="0"/>
              </a:spcAft>
              <a:buClr>
                <a:srgbClr val="424242"/>
              </a:buClr>
              <a:buSzPts val="900"/>
              <a:buFont typeface="Malgun Gothic"/>
              <a:buNone/>
            </a:pPr>
            <a:r>
              <a:rPr lang="en-US" sz="900" dirty="0">
                <a:solidFill>
                  <a:srgbClr val="424242"/>
                </a:solidFill>
                <a:latin typeface="Malgun Gothic"/>
                <a:ea typeface="Malgun Gothic"/>
                <a:cs typeface="Malgun Gothic"/>
                <a:sym typeface="Malgun Gothic"/>
              </a:rPr>
              <a:t>        </a:t>
            </a:r>
            <a:r>
              <a:rPr lang="en-US" sz="900" b="0" i="0" u="none" strike="noStrike" cap="none" dirty="0">
                <a:solidFill>
                  <a:srgbClr val="424242"/>
                </a:solidFill>
                <a:latin typeface="Malgun Gothic"/>
                <a:ea typeface="Malgun Gothic"/>
                <a:cs typeface="Malgun Gothic"/>
                <a:sym typeface="Malgun Gothic"/>
              </a:rPr>
              <a:t>3). 팀 </a:t>
            </a:r>
            <a:r>
              <a:rPr lang="en-US" sz="900" b="0" i="0" u="none" strike="noStrike" cap="none" dirty="0" err="1">
                <a:solidFill>
                  <a:srgbClr val="424242"/>
                </a:solidFill>
                <a:latin typeface="Malgun Gothic"/>
                <a:ea typeface="Malgun Gothic"/>
                <a:cs typeface="Malgun Gothic"/>
                <a:sym typeface="Malgun Gothic"/>
              </a:rPr>
              <a:t>카이스트</a:t>
            </a:r>
            <a:r>
              <a:rPr lang="en-US" sz="900" b="0" i="0" u="none" strike="noStrike" cap="none" dirty="0">
                <a:solidFill>
                  <a:srgbClr val="424242"/>
                </a:solidFill>
                <a:latin typeface="Malgun Gothic"/>
                <a:ea typeface="Malgun Gothic"/>
                <a:cs typeface="Malgun Gothic"/>
                <a:sym typeface="Malgun Gothic"/>
              </a:rPr>
              <a:t>(Team KAIST)가 </a:t>
            </a:r>
            <a:r>
              <a:rPr lang="en-US" sz="900" b="0" i="0" u="none" strike="noStrike" cap="none" dirty="0" err="1">
                <a:solidFill>
                  <a:srgbClr val="424242"/>
                </a:solidFill>
                <a:latin typeface="Malgun Gothic"/>
                <a:ea typeface="Malgun Gothic"/>
                <a:cs typeface="Malgun Gothic"/>
                <a:sym typeface="Malgun Gothic"/>
              </a:rPr>
              <a:t>개발한</a:t>
            </a:r>
            <a:r>
              <a:rPr lang="en-US" sz="900" b="0" i="0" u="none" strike="noStrike" cap="none" dirty="0">
                <a:solidFill>
                  <a:srgbClr val="424242"/>
                </a:solidFill>
                <a:latin typeface="Malgun Gothic"/>
                <a:ea typeface="Malgun Gothic"/>
                <a:cs typeface="Malgun Gothic"/>
                <a:sym typeface="Malgun Gothic"/>
              </a:rPr>
              <a:t> ‘</a:t>
            </a:r>
            <a:r>
              <a:rPr lang="en-US" sz="900" b="0" i="0" u="none" strike="noStrike" cap="none" dirty="0" err="1">
                <a:solidFill>
                  <a:srgbClr val="424242"/>
                </a:solidFill>
                <a:latin typeface="Malgun Gothic"/>
                <a:ea typeface="Malgun Gothic"/>
                <a:cs typeface="Malgun Gothic"/>
                <a:sym typeface="Malgun Gothic"/>
              </a:rPr>
              <a:t>휴보</a:t>
            </a:r>
            <a:r>
              <a:rPr lang="en-US" sz="900" b="0" i="0" u="none" strike="noStrike" cap="none" dirty="0">
                <a:solidFill>
                  <a:srgbClr val="424242"/>
                </a:solidFill>
                <a:latin typeface="Malgun Gothic"/>
                <a:ea typeface="Malgun Gothic"/>
                <a:cs typeface="Malgun Gothic"/>
                <a:sym typeface="Malgun Gothic"/>
              </a:rPr>
              <a:t>(HUBO)</a:t>
            </a:r>
            <a:r>
              <a:rPr lang="en-US" sz="900" b="0" i="0" u="none" strike="noStrike" cap="none" dirty="0">
                <a:solidFill>
                  <a:schemeClr val="dk1"/>
                </a:solidFill>
                <a:latin typeface="Malgun Gothic"/>
                <a:ea typeface="Malgun Gothic"/>
                <a:cs typeface="Malgun Gothic"/>
                <a:sym typeface="Malgun Gothic"/>
              </a:rPr>
              <a:t>’ </a:t>
            </a:r>
            <a:endParaRPr sz="900" b="0" i="0" u="none" strike="noStrike" cap="none" baseline="30000" dirty="0">
              <a:solidFill>
                <a:schemeClr val="dk1"/>
              </a:solidFill>
              <a:latin typeface="Malgun Gothic"/>
              <a:ea typeface="Malgun Gothic"/>
              <a:cs typeface="Malgun Gothic"/>
              <a:sym typeface="Malgun Gothic"/>
            </a:endParaRPr>
          </a:p>
        </p:txBody>
      </p:sp>
      <p:sp>
        <p:nvSpPr>
          <p:cNvPr id="171" name="Google Shape;171;p4"/>
          <p:cNvSpPr txBox="1"/>
          <p:nvPr/>
        </p:nvSpPr>
        <p:spPr>
          <a:xfrm>
            <a:off x="5258923" y="1363640"/>
            <a:ext cx="3551237" cy="1865086"/>
          </a:xfrm>
          <a:prstGeom prst="rect">
            <a:avLst/>
          </a:prstGeom>
          <a:noFill/>
          <a:ln>
            <a:noFill/>
          </a:ln>
        </p:spPr>
        <p:txBody>
          <a:bodyPr spcFirstLastPara="1" wrap="square" lIns="91425" tIns="45700" rIns="91425" bIns="45700" anchor="t" anchorCtr="0">
            <a:spAutoFit/>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dirty="0">
                <a:solidFill>
                  <a:srgbClr val="000000"/>
                </a:solidFill>
                <a:latin typeface="Malgun Gothic"/>
                <a:ea typeface="Malgun Gothic"/>
                <a:cs typeface="Malgun Gothic"/>
                <a:sym typeface="Malgun Gothic"/>
              </a:rPr>
              <a:t>[2] 4</a:t>
            </a:r>
            <a:r>
              <a:rPr lang="ko-KR" altLang="en-US" sz="1200" b="0" i="0" u="none" strike="noStrike" cap="none" dirty="0" err="1">
                <a:solidFill>
                  <a:srgbClr val="000000"/>
                </a:solidFill>
                <a:latin typeface="Malgun Gothic"/>
                <a:ea typeface="Malgun Gothic"/>
                <a:cs typeface="Malgun Gothic"/>
                <a:sym typeface="Malgun Gothic"/>
              </a:rPr>
              <a:t>족보행</a:t>
            </a:r>
            <a:r>
              <a:rPr lang="ko-KR" altLang="en-US" sz="1200" b="0" i="0" u="none" strike="noStrike" cap="none" dirty="0">
                <a:solidFill>
                  <a:srgbClr val="000000"/>
                </a:solidFill>
                <a:latin typeface="Malgun Gothic"/>
                <a:ea typeface="Malgun Gothic"/>
                <a:cs typeface="Malgun Gothic"/>
                <a:sym typeface="Malgun Gothic"/>
              </a:rPr>
              <a:t> 로봇 특징</a:t>
            </a:r>
            <a:endParaRPr sz="1200" b="0" i="0" u="none" strike="noStrike" cap="none" dirty="0">
              <a:solidFill>
                <a:srgbClr val="000000"/>
              </a:solidFill>
              <a:latin typeface="Malgun Gothic"/>
              <a:ea typeface="Malgun Gothic"/>
              <a:cs typeface="Malgun Gothic"/>
              <a:sym typeface="Malgun Gothic"/>
            </a:endParaRPr>
          </a:p>
          <a:p>
            <a:pPr marL="171450" marR="0" lvl="0" indent="-171450" algn="just" rtl="0">
              <a:lnSpc>
                <a:spcPct val="160000"/>
              </a:lnSpc>
              <a:spcBef>
                <a:spcPts val="0"/>
              </a:spcBef>
              <a:spcAft>
                <a:spcPts val="0"/>
              </a:spcAft>
              <a:buClr>
                <a:srgbClr val="000000"/>
              </a:buClr>
              <a:buSzPts val="1200"/>
              <a:buFont typeface="Wingdings" panose="05000000000000000000" pitchFamily="2" charset="2"/>
              <a:buChar char="Ø"/>
            </a:pPr>
            <a:r>
              <a:rPr lang="en-US" sz="1200" b="0" i="0" u="none" strike="noStrike" cap="none" dirty="0" err="1">
                <a:solidFill>
                  <a:srgbClr val="000000"/>
                </a:solidFill>
                <a:latin typeface="Malgun Gothic"/>
                <a:ea typeface="Malgun Gothic"/>
                <a:cs typeface="Malgun Gothic"/>
                <a:sym typeface="Malgun Gothic"/>
              </a:rPr>
              <a:t>로봇</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다리의</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유연성으로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다양한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지형을</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이동할</a:t>
            </a:r>
            <a:r>
              <a:rPr lang="en-US" sz="1200" b="0" i="0" u="none" strike="noStrike" cap="none" dirty="0">
                <a:solidFill>
                  <a:srgbClr val="000000"/>
                </a:solidFill>
                <a:latin typeface="Malgun Gothic"/>
                <a:ea typeface="Malgun Gothic"/>
                <a:cs typeface="Malgun Gothic"/>
                <a:sym typeface="Malgun Gothic"/>
              </a:rPr>
              <a:t> 수 </a:t>
            </a:r>
            <a:r>
              <a:rPr lang="en-US" sz="1200" b="0" i="0" u="none" strike="noStrike" cap="none" dirty="0" err="1">
                <a:solidFill>
                  <a:srgbClr val="000000"/>
                </a:solidFill>
                <a:latin typeface="Malgun Gothic"/>
                <a:ea typeface="Malgun Gothic"/>
                <a:cs typeface="Malgun Gothic"/>
                <a:sym typeface="Malgun Gothic"/>
              </a:rPr>
              <a:t>있어</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장애물을</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오르내리는</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능력</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탁월</a:t>
            </a:r>
            <a:endParaRPr sz="1400" b="0" i="0" u="none" strike="noStrike" cap="none" dirty="0">
              <a:solidFill>
                <a:srgbClr val="000000"/>
              </a:solidFill>
              <a:latin typeface="Arial"/>
              <a:ea typeface="Arial"/>
              <a:cs typeface="Arial"/>
              <a:sym typeface="Arial"/>
            </a:endParaRPr>
          </a:p>
          <a:p>
            <a:pPr marL="171450" marR="0" lvl="0" indent="-171450" algn="just" rtl="0">
              <a:lnSpc>
                <a:spcPct val="160000"/>
              </a:lnSpc>
              <a:spcBef>
                <a:spcPts val="0"/>
              </a:spcBef>
              <a:spcAft>
                <a:spcPts val="0"/>
              </a:spcAft>
              <a:buClr>
                <a:srgbClr val="000000"/>
              </a:buClr>
              <a:buSzPts val="1200"/>
              <a:buFont typeface="Wingdings" panose="05000000000000000000" pitchFamily="2" charset="2"/>
              <a:buChar char="Ø"/>
            </a:pPr>
            <a:r>
              <a:rPr lang="en-US" sz="1200" b="0" i="0" u="none" strike="noStrike" cap="none" dirty="0" err="1">
                <a:solidFill>
                  <a:srgbClr val="000000"/>
                </a:solidFill>
                <a:latin typeface="Malgun Gothic"/>
                <a:ea typeface="Malgun Gothic"/>
                <a:cs typeface="Malgun Gothic"/>
                <a:sym typeface="Malgun Gothic"/>
              </a:rPr>
              <a:t>다리의</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운동</a:t>
            </a:r>
            <a:r>
              <a:rPr lang="en-US" sz="1200" b="0" i="0" u="none" strike="noStrike" cap="none" dirty="0">
                <a:solidFill>
                  <a:srgbClr val="000000"/>
                </a:solidFill>
                <a:latin typeface="Malgun Gothic"/>
                <a:ea typeface="Malgun Gothic"/>
                <a:cs typeface="Malgun Gothic"/>
                <a:sym typeface="Malgun Gothic"/>
              </a:rPr>
              <a:t> 및 </a:t>
            </a:r>
            <a:r>
              <a:rPr lang="en-US" sz="1200" b="0" i="0" u="none" strike="noStrike" cap="none" dirty="0" err="1">
                <a:solidFill>
                  <a:srgbClr val="000000"/>
                </a:solidFill>
                <a:latin typeface="Malgun Gothic"/>
                <a:ea typeface="Malgun Gothic"/>
                <a:cs typeface="Malgun Gothic"/>
                <a:sym typeface="Malgun Gothic"/>
              </a:rPr>
              <a:t>몸의</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균형을</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유지하는</a:t>
            </a:r>
            <a:r>
              <a:rPr lang="en-US" sz="1200" b="0" i="0" u="none" strike="noStrike" cap="none" dirty="0">
                <a:solidFill>
                  <a:srgbClr val="000000"/>
                </a:solidFill>
                <a:latin typeface="Malgun Gothic"/>
                <a:ea typeface="Malgun Gothic"/>
                <a:cs typeface="Malgun Gothic"/>
                <a:sym typeface="Malgun Gothic"/>
              </a:rPr>
              <a:t> 데 </a:t>
            </a:r>
            <a:r>
              <a:rPr lang="en-US" sz="1200" b="0" i="0" u="none" strike="noStrike" cap="none" dirty="0" err="1">
                <a:solidFill>
                  <a:srgbClr val="000000"/>
                </a:solidFill>
                <a:latin typeface="Malgun Gothic"/>
                <a:ea typeface="Malgun Gothic"/>
                <a:cs typeface="Malgun Gothic"/>
                <a:sym typeface="Malgun Gothic"/>
              </a:rPr>
              <a:t>신속한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반응과</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조정이</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요구되어</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급격한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변화에</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한계</a:t>
            </a:r>
            <a:endParaRPr sz="1400" b="0" i="0" u="none" strike="noStrike" cap="none" dirty="0">
              <a:solidFill>
                <a:srgbClr val="000000"/>
              </a:solidFill>
              <a:latin typeface="Arial"/>
              <a:ea typeface="Arial"/>
              <a:cs typeface="Arial"/>
              <a:sym typeface="Arial"/>
            </a:endParaRPr>
          </a:p>
        </p:txBody>
      </p:sp>
      <p:sp>
        <p:nvSpPr>
          <p:cNvPr id="172" name="Google Shape;172;p4"/>
          <p:cNvSpPr txBox="1"/>
          <p:nvPr/>
        </p:nvSpPr>
        <p:spPr>
          <a:xfrm>
            <a:off x="107950" y="3808412"/>
            <a:ext cx="2908300" cy="1865086"/>
          </a:xfrm>
          <a:prstGeom prst="rect">
            <a:avLst/>
          </a:prstGeom>
          <a:noFill/>
          <a:ln>
            <a:noFill/>
          </a:ln>
        </p:spPr>
        <p:txBody>
          <a:bodyPr spcFirstLastPara="1" wrap="square" lIns="91425" tIns="45700" rIns="91425" bIns="45700" anchor="t" anchorCtr="0">
            <a:spAutoFit/>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dirty="0">
                <a:solidFill>
                  <a:srgbClr val="000000"/>
                </a:solidFill>
                <a:latin typeface="Malgun Gothic"/>
                <a:ea typeface="Malgun Gothic"/>
                <a:cs typeface="Malgun Gothic"/>
                <a:sym typeface="Malgun Gothic"/>
              </a:rPr>
              <a:t>[1] </a:t>
            </a:r>
            <a:r>
              <a:rPr lang="ko-KR" altLang="en-US" sz="1200" b="0" i="0" u="none" strike="noStrike" cap="none" dirty="0">
                <a:solidFill>
                  <a:srgbClr val="000000"/>
                </a:solidFill>
                <a:latin typeface="Malgun Gothic"/>
                <a:ea typeface="Malgun Gothic"/>
                <a:cs typeface="Malgun Gothic"/>
                <a:sym typeface="Malgun Gothic"/>
              </a:rPr>
              <a:t>뱀형 로봇 특징</a:t>
            </a:r>
            <a:endParaRPr sz="1200" b="0" i="0" u="none" strike="noStrike" cap="none" dirty="0">
              <a:solidFill>
                <a:srgbClr val="000000"/>
              </a:solidFill>
              <a:latin typeface="Malgun Gothic"/>
              <a:ea typeface="Malgun Gothic"/>
              <a:cs typeface="Malgun Gothic"/>
              <a:sym typeface="Malgun Gothic"/>
            </a:endParaRPr>
          </a:p>
          <a:p>
            <a:pPr marL="171450" marR="0" lvl="0" indent="-171450" algn="just" rtl="0">
              <a:lnSpc>
                <a:spcPct val="160000"/>
              </a:lnSpc>
              <a:spcBef>
                <a:spcPts val="0"/>
              </a:spcBef>
              <a:spcAft>
                <a:spcPts val="0"/>
              </a:spcAft>
              <a:buClr>
                <a:srgbClr val="000000"/>
              </a:buClr>
              <a:buSzPts val="1200"/>
              <a:buFont typeface="Wingdings" panose="05000000000000000000" pitchFamily="2" charset="2"/>
              <a:buChar char="Ø"/>
            </a:pPr>
            <a:r>
              <a:rPr lang="en-US" sz="1200" b="0" i="0" u="none" strike="noStrike" cap="none" dirty="0" err="1">
                <a:solidFill>
                  <a:srgbClr val="000000"/>
                </a:solidFill>
                <a:latin typeface="Malgun Gothic"/>
                <a:ea typeface="Malgun Gothic"/>
                <a:cs typeface="Malgun Gothic"/>
                <a:sym typeface="Malgun Gothic"/>
              </a:rPr>
              <a:t>뱀형</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로봇은</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관절제어를</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통하여</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복잡한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공간</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험지에서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유연한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이동이</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가능함</a:t>
            </a:r>
            <a:r>
              <a:rPr lang="en-US" sz="1200" b="0" i="0" u="none" strike="noStrike" cap="none" dirty="0">
                <a:solidFill>
                  <a:srgbClr val="000000"/>
                </a:solidFill>
                <a:latin typeface="Malgun Gothic"/>
                <a:ea typeface="Malgun Gothic"/>
                <a:cs typeface="Malgun Gothic"/>
                <a:sym typeface="Malgun Gothic"/>
              </a:rPr>
              <a:t>. </a:t>
            </a:r>
            <a:endParaRPr sz="1400" b="0" i="0" u="none" strike="noStrike" cap="none" dirty="0">
              <a:solidFill>
                <a:srgbClr val="000000"/>
              </a:solidFill>
              <a:latin typeface="Arial"/>
              <a:ea typeface="Arial"/>
              <a:cs typeface="Arial"/>
              <a:sym typeface="Arial"/>
            </a:endParaRPr>
          </a:p>
          <a:p>
            <a:pPr marL="171450" marR="0" lvl="0" indent="-171450" algn="just" rtl="0">
              <a:lnSpc>
                <a:spcPct val="160000"/>
              </a:lnSpc>
              <a:spcBef>
                <a:spcPts val="0"/>
              </a:spcBef>
              <a:spcAft>
                <a:spcPts val="0"/>
              </a:spcAft>
              <a:buClr>
                <a:srgbClr val="000000"/>
              </a:buClr>
              <a:buSzPts val="1200"/>
              <a:buFont typeface="Wingdings" panose="05000000000000000000" pitchFamily="2" charset="2"/>
              <a:buChar char="Ø"/>
            </a:pPr>
            <a:r>
              <a:rPr lang="en-US" sz="1200" b="0" i="0" u="none" strike="noStrike" cap="none" dirty="0" err="1">
                <a:solidFill>
                  <a:srgbClr val="000000"/>
                </a:solidFill>
                <a:latin typeface="Malgun Gothic"/>
                <a:ea typeface="Malgun Gothic"/>
                <a:cs typeface="Malgun Gothic"/>
                <a:sym typeface="Malgun Gothic"/>
              </a:rPr>
              <a:t>재난</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구조</a:t>
            </a:r>
            <a:r>
              <a:rPr lang="en-US" sz="1200" b="0" i="0" u="none" strike="noStrike" cap="none" dirty="0">
                <a:solidFill>
                  <a:srgbClr val="000000"/>
                </a:solidFill>
                <a:latin typeface="Malgun Gothic"/>
                <a:ea typeface="Malgun Gothic"/>
                <a:cs typeface="Malgun Gothic"/>
                <a:sym typeface="Malgun Gothic"/>
              </a:rPr>
              <a:t> 및 </a:t>
            </a:r>
            <a:r>
              <a:rPr lang="en-US" sz="1200" b="0" i="0" u="none" strike="noStrike" cap="none" dirty="0" err="1">
                <a:solidFill>
                  <a:srgbClr val="000000"/>
                </a:solidFill>
                <a:latin typeface="Malgun Gothic"/>
                <a:ea typeface="Malgun Gothic"/>
                <a:cs typeface="Malgun Gothic"/>
                <a:sym typeface="Malgun Gothic"/>
              </a:rPr>
              <a:t>환경탐사</a:t>
            </a:r>
            <a:r>
              <a:rPr lang="en-US" sz="1200" b="0" i="0" u="none" strike="noStrike" cap="none" dirty="0">
                <a:solidFill>
                  <a:srgbClr val="000000"/>
                </a:solidFill>
                <a:latin typeface="Malgun Gothic"/>
                <a:ea typeface="Malgun Gothic"/>
                <a:cs typeface="Malgun Gothic"/>
                <a:sym typeface="Malgun Gothic"/>
              </a:rPr>
              <a:t> 등 </a:t>
            </a:r>
            <a:r>
              <a:rPr lang="en-US" sz="1200" b="0" i="0" u="none" strike="noStrike" cap="none" dirty="0" err="1">
                <a:solidFill>
                  <a:srgbClr val="000000"/>
                </a:solidFill>
                <a:latin typeface="Malgun Gothic"/>
                <a:ea typeface="Malgun Gothic"/>
                <a:cs typeface="Malgun Gothic"/>
                <a:sym typeface="Malgun Gothic"/>
              </a:rPr>
              <a:t>활용</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다양성이</a:t>
            </a:r>
            <a:r>
              <a:rPr lang="en-US" sz="1200" b="0" i="0" u="none" strike="noStrike" cap="none" dirty="0">
                <a:solidFill>
                  <a:srgbClr val="000000"/>
                </a:solidFill>
                <a:latin typeface="Malgun Gothic"/>
                <a:ea typeface="Malgun Gothic"/>
                <a:cs typeface="Malgun Gothic"/>
                <a:sym typeface="Malgun Gothic"/>
              </a:rPr>
              <a:t> 큼.</a:t>
            </a:r>
            <a:endParaRPr sz="1400" b="0" i="0" u="none" strike="noStrike" cap="none" dirty="0">
              <a:solidFill>
                <a:srgbClr val="000000"/>
              </a:solidFill>
              <a:latin typeface="Arial"/>
              <a:ea typeface="Arial"/>
              <a:cs typeface="Arial"/>
              <a:sym typeface="Arial"/>
            </a:endParaRPr>
          </a:p>
        </p:txBody>
      </p:sp>
      <p:sp>
        <p:nvSpPr>
          <p:cNvPr id="173" name="Google Shape;173;p4"/>
          <p:cNvSpPr txBox="1"/>
          <p:nvPr/>
        </p:nvSpPr>
        <p:spPr>
          <a:xfrm>
            <a:off x="1655762" y="765175"/>
            <a:ext cx="6035675"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[재난구조 로봇 형태별 특징]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40"/>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776" name="Google Shape;776;p40"/>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777" name="Google Shape;777;p40"/>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778" name="Google Shape;778;p40"/>
          <p:cNvSpPr txBox="1"/>
          <p:nvPr/>
        </p:nvSpPr>
        <p:spPr>
          <a:xfrm>
            <a:off x="323850" y="692150"/>
            <a:ext cx="2952750" cy="1952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하드웨어</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설계도</a:t>
            </a:r>
            <a:r>
              <a:rPr lang="en-US" sz="1700" b="1" i="0" u="none" strike="noStrike" cap="none" dirty="0">
                <a:solidFill>
                  <a:schemeClr val="lt1"/>
                </a:solidFill>
                <a:latin typeface="Malgun Gothic"/>
                <a:ea typeface="Malgun Gothic"/>
                <a:cs typeface="Malgun Gothic"/>
                <a:sym typeface="Malgun Gothic"/>
              </a:rPr>
              <a:t> </a:t>
            </a:r>
            <a:r>
              <a:rPr lang="en-US" b="1" i="0" u="none" strike="noStrike" cap="none" dirty="0">
                <a:solidFill>
                  <a:schemeClr val="lt1"/>
                </a:solidFill>
                <a:latin typeface="Malgun Gothic"/>
                <a:ea typeface="Malgun Gothic"/>
                <a:cs typeface="Malgun Gothic"/>
                <a:sym typeface="Malgun Gothic"/>
              </a:rPr>
              <a:t>(2/2)</a:t>
            </a:r>
            <a:endParaRPr sz="1400" b="0" i="0" u="none" strike="noStrike" cap="none" dirty="0">
              <a:solidFill>
                <a:srgbClr val="000000"/>
              </a:solidFill>
              <a:latin typeface="Arial"/>
              <a:ea typeface="Arial"/>
              <a:cs typeface="Arial"/>
              <a:sym typeface="Arial"/>
            </a:endParaRPr>
          </a:p>
        </p:txBody>
      </p:sp>
      <p:pic>
        <p:nvPicPr>
          <p:cNvPr id="779" name="Google Shape;779;p40"/>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780" name="Google Shape;780;p40"/>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781" name="Google Shape;781;p4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782" name="Google Shape;782;p40"/>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783" name="Google Shape;783;p40"/>
          <p:cNvSpPr txBox="1"/>
          <p:nvPr/>
        </p:nvSpPr>
        <p:spPr>
          <a:xfrm>
            <a:off x="2508250" y="1177925"/>
            <a:ext cx="4127500" cy="33813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[소형로봇 하드웨어 설계도] </a:t>
            </a:r>
            <a:endParaRPr sz="1400" b="0" i="0" u="none" strike="noStrike" cap="none">
              <a:solidFill>
                <a:srgbClr val="000000"/>
              </a:solidFill>
              <a:latin typeface="Arial"/>
              <a:ea typeface="Arial"/>
              <a:cs typeface="Arial"/>
              <a:sym typeface="Arial"/>
            </a:endParaRPr>
          </a:p>
        </p:txBody>
      </p:sp>
      <p:pic>
        <p:nvPicPr>
          <p:cNvPr id="784" name="Google Shape;784;p40"/>
          <p:cNvPicPr preferRelativeResize="0"/>
          <p:nvPr/>
        </p:nvPicPr>
        <p:blipFill rotWithShape="1">
          <a:blip r:embed="rId5">
            <a:alphaModFix/>
          </a:blip>
          <a:srcRect/>
          <a:stretch/>
        </p:blipFill>
        <p:spPr>
          <a:xfrm>
            <a:off x="1587" y="2427287"/>
            <a:ext cx="5927725" cy="2928937"/>
          </a:xfrm>
          <a:prstGeom prst="rect">
            <a:avLst/>
          </a:prstGeom>
          <a:noFill/>
          <a:ln>
            <a:noFill/>
          </a:ln>
        </p:spPr>
      </p:pic>
      <p:graphicFrame>
        <p:nvGraphicFramePr>
          <p:cNvPr id="785" name="Google Shape;785;p40"/>
          <p:cNvGraphicFramePr/>
          <p:nvPr/>
        </p:nvGraphicFramePr>
        <p:xfrm>
          <a:off x="5929312" y="2020887"/>
          <a:ext cx="3140050" cy="4309748"/>
        </p:xfrm>
        <a:graphic>
          <a:graphicData uri="http://schemas.openxmlformats.org/drawingml/2006/table">
            <a:tbl>
              <a:tblPr>
                <a:noFill/>
                <a:tableStyleId>{63333E97-AB35-41CD-AE6E-F86F56BE420D}</a:tableStyleId>
              </a:tblPr>
              <a:tblGrid>
                <a:gridCol w="642925">
                  <a:extLst>
                    <a:ext uri="{9D8B030D-6E8A-4147-A177-3AD203B41FA5}">
                      <a16:colId xmlns:a16="http://schemas.microsoft.com/office/drawing/2014/main" val="20000"/>
                    </a:ext>
                  </a:extLst>
                </a:gridCol>
                <a:gridCol w="655625">
                  <a:extLst>
                    <a:ext uri="{9D8B030D-6E8A-4147-A177-3AD203B41FA5}">
                      <a16:colId xmlns:a16="http://schemas.microsoft.com/office/drawing/2014/main" val="20001"/>
                    </a:ext>
                  </a:extLst>
                </a:gridCol>
                <a:gridCol w="1841500">
                  <a:extLst>
                    <a:ext uri="{9D8B030D-6E8A-4147-A177-3AD203B41FA5}">
                      <a16:colId xmlns:a16="http://schemas.microsoft.com/office/drawing/2014/main" val="20002"/>
                    </a:ext>
                  </a:extLst>
                </a:gridCol>
              </a:tblGrid>
              <a:tr h="204775">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1" i="0" u="none" strike="noStrike" cap="none">
                          <a:solidFill>
                            <a:schemeClr val="lt1"/>
                          </a:solidFill>
                          <a:latin typeface="Malgun Gothic"/>
                          <a:ea typeface="Malgun Gothic"/>
                          <a:cs typeface="Malgun Gothic"/>
                          <a:sym typeface="Malgun Gothic"/>
                        </a:rPr>
                        <a:t>센서종류</a:t>
                      </a:r>
                      <a:endParaRPr sz="1400" b="1" u="none" strike="noStrike" cap="none">
                        <a:solidFill>
                          <a:schemeClr val="lt1"/>
                        </a:solidFill>
                      </a:endParaRPr>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1" i="0" u="none" strike="noStrike" cap="none">
                          <a:solidFill>
                            <a:schemeClr val="lt1"/>
                          </a:solidFill>
                          <a:latin typeface="Malgun Gothic"/>
                          <a:ea typeface="Malgun Gothic"/>
                          <a:cs typeface="Malgun Gothic"/>
                          <a:sym typeface="Malgun Gothic"/>
                        </a:rPr>
                        <a:t>연결핀</a:t>
                      </a:r>
                      <a:endParaRPr sz="1400" b="1" u="none" strike="noStrike" cap="none">
                        <a:solidFill>
                          <a:schemeClr val="lt1"/>
                        </a:solidFill>
                      </a:endParaRPr>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1" i="0" u="none" strike="noStrike" cap="none">
                          <a:solidFill>
                            <a:schemeClr val="lt1"/>
                          </a:solidFill>
                          <a:latin typeface="Malgun Gothic"/>
                          <a:ea typeface="Malgun Gothic"/>
                          <a:cs typeface="Malgun Gothic"/>
                          <a:sym typeface="Malgun Gothic"/>
                        </a:rPr>
                        <a:t>설명</a:t>
                      </a:r>
                      <a:endParaRPr sz="1400" b="1" u="none" strike="noStrike" cap="none">
                        <a:solidFill>
                          <a:schemeClr val="lt1"/>
                        </a:solidFill>
                      </a:endParaRPr>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04775">
                <a:tc rowSpan="4">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초음파센서</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trig</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gp21에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2047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echo</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gp20에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2047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GND</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GND에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2047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VCC</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5V에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204775">
                <a:tc rowSpan="3">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온습도 센서</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GND</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GND에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2047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VCC</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5V에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2047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gp12에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7"/>
                  </a:ext>
                </a:extLst>
              </a:tr>
              <a:tr h="204775">
                <a:tc rowSpan="3">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서보모터1</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GND</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GND에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8"/>
                  </a:ext>
                </a:extLst>
              </a:tr>
              <a:tr h="2047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VCC</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5V에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9"/>
                  </a:ext>
                </a:extLst>
              </a:tr>
              <a:tr h="2047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데이터 핀</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gp18에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0"/>
                  </a:ext>
                </a:extLst>
              </a:tr>
              <a:tr h="204775">
                <a:tc rowSpan="3">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서보모터2</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GND</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GND에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1"/>
                  </a:ext>
                </a:extLst>
              </a:tr>
              <a:tr h="2047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VCC</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5V에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2"/>
                  </a:ext>
                </a:extLst>
              </a:tr>
              <a:tr h="20320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데이터 핀</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gp19에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3"/>
                  </a:ext>
                </a:extLst>
              </a:tr>
              <a:tr h="204775">
                <a:tc rowSpan="3">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서보모터3</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GND</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GND에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4"/>
                  </a:ext>
                </a:extLst>
              </a:tr>
              <a:tr h="2047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VCC</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5V에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5"/>
                  </a:ext>
                </a:extLst>
              </a:tr>
              <a:tr h="2047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데이터 핀</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gp18에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6"/>
                  </a:ext>
                </a:extLst>
              </a:tr>
              <a:tr h="204775">
                <a:tc rowSpan="3">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서보모터4</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GND</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GND에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7"/>
                  </a:ext>
                </a:extLst>
              </a:tr>
              <a:tr h="204775">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VCC</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5V에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8"/>
                  </a:ext>
                </a:extLst>
              </a:tr>
              <a:tr h="214300">
                <a:tc vMerge="1">
                  <a:txBody>
                    <a:bodyPr/>
                    <a:lstStyle/>
                    <a:p>
                      <a:endParaRPr lang="ko-KR"/>
                    </a:p>
                  </a:txBody>
                  <a:tcPr/>
                </a:tc>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데이터 핀</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gp19에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9"/>
                  </a:ext>
                </a:extLst>
              </a:tr>
              <a:tr h="204775">
                <a:tc>
                  <a:txBody>
                    <a:bodyPr/>
                    <a:lstStyle/>
                    <a:p>
                      <a:pPr marL="0" marR="0" lvl="0" indent="0" algn="ctr"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카메라센서</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60000"/>
                        </a:lnSpc>
                        <a:spcBef>
                          <a:spcPts val="0"/>
                        </a:spcBef>
                        <a:spcAft>
                          <a:spcPts val="0"/>
                        </a:spcAft>
                        <a:buClr>
                          <a:srgbClr val="000000"/>
                        </a:buClr>
                        <a:buSzPts val="800"/>
                        <a:buFont typeface="Malgun Gothic"/>
                        <a:buNone/>
                      </a:pPr>
                      <a:r>
                        <a:rPr lang="en-US" sz="800" b="0" i="0" u="none" strike="noStrike" cap="none">
                          <a:solidFill>
                            <a:srgbClr val="000000"/>
                          </a:solidFill>
                          <a:latin typeface="Malgun Gothic"/>
                          <a:ea typeface="Malgun Gothic"/>
                          <a:cs typeface="Malgun Gothic"/>
                          <a:sym typeface="Malgun Gothic"/>
                        </a:rPr>
                        <a:t>-</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6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라즈베리파이 CSI 포트에 연결</a:t>
                      </a:r>
                      <a:endParaRPr sz="1400" u="none" strike="noStrike" cap="none"/>
                    </a:p>
                  </a:txBody>
                  <a:tcPr marL="25925" marR="25925" marT="7175" marB="717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20"/>
                  </a:ext>
                </a:extLst>
              </a:tr>
            </a:tbl>
          </a:graphicData>
        </a:graphic>
      </p:graphicFrame>
      <p:sp>
        <p:nvSpPr>
          <p:cNvPr id="786" name="Google Shape;786;p40"/>
          <p:cNvSpPr txBox="1"/>
          <p:nvPr/>
        </p:nvSpPr>
        <p:spPr>
          <a:xfrm>
            <a:off x="1979612" y="5526087"/>
            <a:ext cx="2933700" cy="230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31] 소형로봇 하드웨어 설계도</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1"/>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792" name="Google Shape;792;p41"/>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793" name="Google Shape;793;p41"/>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794" name="Google Shape;794;p41"/>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화면 - 목록</a:t>
            </a:r>
            <a:endParaRPr sz="1400" b="0" i="0" u="none" strike="noStrike" cap="none">
              <a:solidFill>
                <a:srgbClr val="000000"/>
              </a:solidFill>
              <a:latin typeface="Arial"/>
              <a:ea typeface="Arial"/>
              <a:cs typeface="Arial"/>
              <a:sym typeface="Arial"/>
            </a:endParaRPr>
          </a:p>
        </p:txBody>
      </p:sp>
      <p:pic>
        <p:nvPicPr>
          <p:cNvPr id="795" name="Google Shape;795;p41"/>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796" name="Google Shape;796;p41"/>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797" name="Google Shape;797;p4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graphicFrame>
        <p:nvGraphicFramePr>
          <p:cNvPr id="798" name="Google Shape;798;p41"/>
          <p:cNvGraphicFramePr/>
          <p:nvPr/>
        </p:nvGraphicFramePr>
        <p:xfrm>
          <a:off x="107950" y="1227137"/>
          <a:ext cx="4464025" cy="4990014"/>
        </p:xfrm>
        <a:graphic>
          <a:graphicData uri="http://schemas.openxmlformats.org/drawingml/2006/table">
            <a:tbl>
              <a:tblPr>
                <a:noFill/>
                <a:tableStyleId>{63333E97-AB35-41CD-AE6E-F86F56BE420D}</a:tableStyleId>
              </a:tblPr>
              <a:tblGrid>
                <a:gridCol w="817550">
                  <a:extLst>
                    <a:ext uri="{9D8B030D-6E8A-4147-A177-3AD203B41FA5}">
                      <a16:colId xmlns:a16="http://schemas.microsoft.com/office/drawing/2014/main" val="20000"/>
                    </a:ext>
                  </a:extLst>
                </a:gridCol>
                <a:gridCol w="982650">
                  <a:extLst>
                    <a:ext uri="{9D8B030D-6E8A-4147-A177-3AD203B41FA5}">
                      <a16:colId xmlns:a16="http://schemas.microsoft.com/office/drawing/2014/main" val="20001"/>
                    </a:ext>
                  </a:extLst>
                </a:gridCol>
                <a:gridCol w="2663825">
                  <a:extLst>
                    <a:ext uri="{9D8B030D-6E8A-4147-A177-3AD203B41FA5}">
                      <a16:colId xmlns:a16="http://schemas.microsoft.com/office/drawing/2014/main" val="20002"/>
                    </a:ext>
                  </a:extLst>
                </a:gridCol>
              </a:tblGrid>
              <a:tr h="276225">
                <a:tc>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1" i="0" u="none" strike="noStrike" cap="none">
                          <a:solidFill>
                            <a:srgbClr val="000000"/>
                          </a:solidFill>
                          <a:latin typeface="Malgun Gothic"/>
                          <a:ea typeface="Malgun Gothic"/>
                          <a:cs typeface="Malgun Gothic"/>
                          <a:sym typeface="Malgun Gothic"/>
                        </a:rPr>
                        <a:t>구분</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solidFill>
                      <a:srgbClr val="C1D6ED"/>
                    </a:solidFill>
                  </a:tcPr>
                </a:tc>
                <a:tc>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1" i="0" u="none" strike="noStrike" cap="none">
                          <a:solidFill>
                            <a:srgbClr val="000000"/>
                          </a:solidFill>
                          <a:latin typeface="Malgun Gothic"/>
                          <a:ea typeface="Malgun Gothic"/>
                          <a:cs typeface="Malgun Gothic"/>
                          <a:sym typeface="Malgun Gothic"/>
                        </a:rPr>
                        <a:t>화면 번호</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solidFill>
                      <a:srgbClr val="C1D6ED"/>
                    </a:solidFill>
                  </a:tcPr>
                </a:tc>
                <a:tc>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1" i="0" u="none" strike="noStrike" cap="none">
                          <a:solidFill>
                            <a:srgbClr val="000000"/>
                          </a:solidFill>
                          <a:latin typeface="Malgun Gothic"/>
                          <a:ea typeface="Malgun Gothic"/>
                          <a:cs typeface="Malgun Gothic"/>
                          <a:sym typeface="Malgun Gothic"/>
                        </a:rPr>
                        <a:t>화면 명</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solidFill>
                      <a:srgbClr val="C1D6ED"/>
                    </a:solidFill>
                  </a:tcPr>
                </a:tc>
                <a:extLst>
                  <a:ext uri="{0D108BD9-81ED-4DB2-BD59-A6C34878D82A}">
                    <a16:rowId xmlns:a16="http://schemas.microsoft.com/office/drawing/2014/main" val="10000"/>
                  </a:ext>
                </a:extLst>
              </a:tr>
              <a:tr h="276225">
                <a:tc>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LOG</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LOG-01-01</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웹 로그인</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1"/>
                  </a:ext>
                </a:extLst>
              </a:tr>
              <a:tr h="276225">
                <a:tc rowSpan="2">
                  <a:txBody>
                    <a:bodyPr/>
                    <a:lstStyle/>
                    <a:p>
                      <a:pPr marL="0" marR="0" lvl="0" indent="0" algn="ctr" rtl="0">
                        <a:lnSpc>
                          <a:spcPct val="16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STR</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STR-01-01</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실시간 스트리밍</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2"/>
                  </a:ext>
                </a:extLst>
              </a:tr>
              <a:tr h="276225">
                <a:tc vMerge="1">
                  <a:txBody>
                    <a:bodyPr/>
                    <a:lstStyle/>
                    <a:p>
                      <a:endParaRPr lang="ko-KR"/>
                    </a:p>
                  </a:txBody>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STR-02-01</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소형 로봇 실시간 스트리밍</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3"/>
                  </a:ext>
                </a:extLst>
              </a:tr>
              <a:tr h="274625">
                <a:tc rowSpan="6">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LOC</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LOC-01-01</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실시간 위치-자체 지도</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4"/>
                  </a:ext>
                </a:extLst>
              </a:tr>
              <a:tr h="276225">
                <a:tc vMerge="1">
                  <a:txBody>
                    <a:bodyPr/>
                    <a:lstStyle/>
                    <a:p>
                      <a:endParaRPr lang="ko-KR"/>
                    </a:p>
                  </a:txBody>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LOC-01-02</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실시간 위치-카카오맵 API</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5"/>
                  </a:ext>
                </a:extLst>
              </a:tr>
              <a:tr h="276225">
                <a:tc vMerge="1">
                  <a:txBody>
                    <a:bodyPr/>
                    <a:lstStyle/>
                    <a:p>
                      <a:endParaRPr lang="ko-KR"/>
                    </a:p>
                  </a:txBody>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LOC-01-03</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배터리 잔량 확인</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6"/>
                  </a:ext>
                </a:extLst>
              </a:tr>
              <a:tr h="276225">
                <a:tc vMerge="1">
                  <a:txBody>
                    <a:bodyPr/>
                    <a:lstStyle/>
                    <a:p>
                      <a:endParaRPr lang="ko-KR"/>
                    </a:p>
                  </a:txBody>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LOC-02-01</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소형 로봇 실시간 위치-자체 지도</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7"/>
                  </a:ext>
                </a:extLst>
              </a:tr>
              <a:tr h="276225">
                <a:tc vMerge="1">
                  <a:txBody>
                    <a:bodyPr/>
                    <a:lstStyle/>
                    <a:p>
                      <a:endParaRPr lang="ko-KR"/>
                    </a:p>
                  </a:txBody>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LOC-02-02</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소형 로봇 실시간 위치-카카오맵 API</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8"/>
                  </a:ext>
                </a:extLst>
              </a:tr>
              <a:tr h="276225">
                <a:tc vMerge="1">
                  <a:txBody>
                    <a:bodyPr/>
                    <a:lstStyle/>
                    <a:p>
                      <a:endParaRPr lang="ko-KR"/>
                    </a:p>
                  </a:txBody>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LOC-02-03</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소형 로봇 배터리 잔량 확인</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9"/>
                  </a:ext>
                </a:extLst>
              </a:tr>
              <a:tr h="276225">
                <a:tc rowSpan="8">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DATA</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DATA-01-01</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수집 데이터-온습도 그래프</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10"/>
                  </a:ext>
                </a:extLst>
              </a:tr>
              <a:tr h="2762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DATA-01-02</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수집 데이터-소리 그래프</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11"/>
                  </a:ext>
                </a:extLst>
              </a:tr>
              <a:tr h="2762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DATA-01-03</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탐사 정보-시작 위치 정보</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12"/>
                  </a:ext>
                </a:extLst>
              </a:tr>
              <a:tr h="2746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DATA-01-04</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탐사 정보-시작 시간 정보</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13"/>
                  </a:ext>
                </a:extLst>
              </a:tr>
              <a:tr h="276225">
                <a:tc vMerge="1">
                  <a:txBody>
                    <a:bodyPr/>
                    <a:lstStyle/>
                    <a:p>
                      <a:endParaRPr lang="ko-KR"/>
                    </a:p>
                  </a:txBody>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DATA-02-01</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수집 데이터-온습도 그래프</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14"/>
                  </a:ext>
                </a:extLst>
              </a:tr>
              <a:tr h="2762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DATA-02-02</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수집 데이터-소리 그래프</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15"/>
                  </a:ext>
                </a:extLst>
              </a:tr>
              <a:tr h="2762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DATA-02-03</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탐사 정보-시작 위치 정보</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16"/>
                  </a:ext>
                </a:extLst>
              </a:tr>
              <a:tr h="2762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DATA-02-04</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탐사 정보-시작 시간 정보</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17"/>
                  </a:ext>
                </a:extLst>
              </a:tr>
            </a:tbl>
          </a:graphicData>
        </a:graphic>
      </p:graphicFrame>
      <p:pic>
        <p:nvPicPr>
          <p:cNvPr id="799" name="Google Shape;799;p41"/>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800" name="Google Shape;800;p41"/>
          <p:cNvGraphicFramePr/>
          <p:nvPr/>
        </p:nvGraphicFramePr>
        <p:xfrm>
          <a:off x="4572000" y="1227137"/>
          <a:ext cx="4464025" cy="3049453"/>
        </p:xfrm>
        <a:graphic>
          <a:graphicData uri="http://schemas.openxmlformats.org/drawingml/2006/table">
            <a:tbl>
              <a:tblPr>
                <a:noFill/>
                <a:tableStyleId>{63333E97-AB35-41CD-AE6E-F86F56BE420D}</a:tableStyleId>
              </a:tblPr>
              <a:tblGrid>
                <a:gridCol w="817550">
                  <a:extLst>
                    <a:ext uri="{9D8B030D-6E8A-4147-A177-3AD203B41FA5}">
                      <a16:colId xmlns:a16="http://schemas.microsoft.com/office/drawing/2014/main" val="20000"/>
                    </a:ext>
                  </a:extLst>
                </a:gridCol>
                <a:gridCol w="982650">
                  <a:extLst>
                    <a:ext uri="{9D8B030D-6E8A-4147-A177-3AD203B41FA5}">
                      <a16:colId xmlns:a16="http://schemas.microsoft.com/office/drawing/2014/main" val="20001"/>
                    </a:ext>
                  </a:extLst>
                </a:gridCol>
                <a:gridCol w="2663825">
                  <a:extLst>
                    <a:ext uri="{9D8B030D-6E8A-4147-A177-3AD203B41FA5}">
                      <a16:colId xmlns:a16="http://schemas.microsoft.com/office/drawing/2014/main" val="20002"/>
                    </a:ext>
                  </a:extLst>
                </a:gridCol>
              </a:tblGrid>
              <a:tr h="276225">
                <a:tc>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1" i="0" u="none" strike="noStrike" cap="none">
                          <a:solidFill>
                            <a:srgbClr val="000000"/>
                          </a:solidFill>
                          <a:latin typeface="Malgun Gothic"/>
                          <a:ea typeface="Malgun Gothic"/>
                          <a:cs typeface="Malgun Gothic"/>
                          <a:sym typeface="Malgun Gothic"/>
                        </a:rPr>
                        <a:t>구분</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solidFill>
                      <a:srgbClr val="C1D6ED"/>
                    </a:solidFill>
                  </a:tcPr>
                </a:tc>
                <a:tc>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1" i="0" u="none" strike="noStrike" cap="none">
                          <a:solidFill>
                            <a:srgbClr val="000000"/>
                          </a:solidFill>
                          <a:latin typeface="Malgun Gothic"/>
                          <a:ea typeface="Malgun Gothic"/>
                          <a:cs typeface="Malgun Gothic"/>
                          <a:sym typeface="Malgun Gothic"/>
                        </a:rPr>
                        <a:t>화면 번호</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solidFill>
                      <a:srgbClr val="C1D6ED"/>
                    </a:solidFill>
                  </a:tcPr>
                </a:tc>
                <a:tc>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1" i="0" u="none" strike="noStrike" cap="none">
                          <a:solidFill>
                            <a:srgbClr val="000000"/>
                          </a:solidFill>
                          <a:latin typeface="Malgun Gothic"/>
                          <a:ea typeface="Malgun Gothic"/>
                          <a:cs typeface="Malgun Gothic"/>
                          <a:sym typeface="Malgun Gothic"/>
                        </a:rPr>
                        <a:t>화면 명</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solidFill>
                      <a:srgbClr val="C1D6ED"/>
                    </a:solidFill>
                  </a:tcPr>
                </a:tc>
                <a:extLst>
                  <a:ext uri="{0D108BD9-81ED-4DB2-BD59-A6C34878D82A}">
                    <a16:rowId xmlns:a16="http://schemas.microsoft.com/office/drawing/2014/main" val="10000"/>
                  </a:ext>
                </a:extLst>
              </a:tr>
              <a:tr h="276225">
                <a:tc rowSpan="6">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CTR</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CTR-01-01</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실시간 스트리밍</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1"/>
                  </a:ext>
                </a:extLst>
              </a:tr>
              <a:tr h="2762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CTR-01-02</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방향 제어</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2"/>
                  </a:ext>
                </a:extLst>
              </a:tr>
              <a:tr h="2762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CTR-01-03</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모체 로봇 배터리 잔량 확인</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3"/>
                  </a:ext>
                </a:extLst>
              </a:tr>
              <a:tr h="2762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CTR-02-01</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소형 로봇 실시간 스트리밍</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4"/>
                  </a:ext>
                </a:extLst>
              </a:tr>
              <a:tr h="2746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CTR-02-02</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소형 로봇 방향 제어</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5"/>
                  </a:ext>
                </a:extLst>
              </a:tr>
              <a:tr h="276225">
                <a:tc vMerge="1">
                  <a:txBody>
                    <a:bodyPr/>
                    <a:lstStyle/>
                    <a:p>
                      <a:endParaRPr lang="ko-KR"/>
                    </a:p>
                  </a:txBody>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CTR-02-03</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소형 로봇 배터리 잔량 확인</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6"/>
                  </a:ext>
                </a:extLst>
              </a:tr>
              <a:tr h="276225">
                <a:tc rowSpan="4">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VID</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VID-01-01</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과거 영상 검색-날짜</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7"/>
                  </a:ext>
                </a:extLst>
              </a:tr>
              <a:tr h="276225">
                <a:tc vMerge="1">
                  <a:txBody>
                    <a:bodyPr/>
                    <a:lstStyle/>
                    <a:p>
                      <a:endParaRPr lang="ko-KR"/>
                    </a:p>
                  </a:txBody>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VID-01-02</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과거 영상 검색-제목</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8"/>
                  </a:ext>
                </a:extLst>
              </a:tr>
              <a:tr h="276225">
                <a:tc vMerge="1">
                  <a:txBody>
                    <a:bodyPr/>
                    <a:lstStyle/>
                    <a:p>
                      <a:endParaRPr lang="ko-KR"/>
                    </a:p>
                  </a:txBody>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VID-01-03</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과거 영상 목록</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9"/>
                  </a:ext>
                </a:extLst>
              </a:tr>
              <a:tr h="276225">
                <a:tc vMerge="1">
                  <a:txBody>
                    <a:bodyPr/>
                    <a:lstStyle/>
                    <a:p>
                      <a:endParaRPr lang="ko-KR"/>
                    </a:p>
                  </a:txBody>
                  <a:tcPr/>
                </a:tc>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VID-01-04</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과거 영상 재생</a:t>
                      </a:r>
                      <a:endParaRPr sz="1400" u="none" strike="noStrike" cap="none"/>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42"/>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806" name="Google Shape;806;p42"/>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807" name="Google Shape;807;p42"/>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808" name="Google Shape;808;p42"/>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테이블 - 목록</a:t>
            </a:r>
            <a:endParaRPr sz="1400" b="0" i="0" u="none" strike="noStrike" cap="none">
              <a:solidFill>
                <a:srgbClr val="000000"/>
              </a:solidFill>
              <a:latin typeface="Arial"/>
              <a:ea typeface="Arial"/>
              <a:cs typeface="Arial"/>
              <a:sym typeface="Arial"/>
            </a:endParaRPr>
          </a:p>
        </p:txBody>
      </p:sp>
      <p:pic>
        <p:nvPicPr>
          <p:cNvPr id="809" name="Google Shape;809;p42"/>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810" name="Google Shape;810;p42"/>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11" name="Google Shape;811;p4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graphicFrame>
        <p:nvGraphicFramePr>
          <p:cNvPr id="812" name="Google Shape;812;p42"/>
          <p:cNvGraphicFramePr/>
          <p:nvPr/>
        </p:nvGraphicFramePr>
        <p:xfrm>
          <a:off x="471553" y="1947069"/>
          <a:ext cx="8204125" cy="2872600"/>
        </p:xfrm>
        <a:graphic>
          <a:graphicData uri="http://schemas.openxmlformats.org/drawingml/2006/table">
            <a:tbl>
              <a:tblPr>
                <a:noFill/>
                <a:tableStyleId>{63333E97-AB35-41CD-AE6E-F86F56BE420D}</a:tableStyleId>
              </a:tblPr>
              <a:tblGrid>
                <a:gridCol w="1371525">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gridCol w="4813300">
                  <a:extLst>
                    <a:ext uri="{9D8B030D-6E8A-4147-A177-3AD203B41FA5}">
                      <a16:colId xmlns:a16="http://schemas.microsoft.com/office/drawing/2014/main" val="20002"/>
                    </a:ext>
                  </a:extLst>
                </a:gridCol>
              </a:tblGrid>
              <a:tr h="358725">
                <a:tc>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1" i="0" u="none" strike="noStrike" cap="none">
                          <a:solidFill>
                            <a:srgbClr val="000000"/>
                          </a:solidFill>
                          <a:latin typeface="Arial"/>
                          <a:ea typeface="Arial"/>
                          <a:cs typeface="Arial"/>
                          <a:sym typeface="Arial"/>
                        </a:rPr>
                        <a:t>테이블명(영문)</a:t>
                      </a:r>
                      <a:endParaRPr sz="1200" b="1"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solidFill>
                      <a:srgbClr val="C1D6ED"/>
                    </a:solidFill>
                  </a:tcPr>
                </a:tc>
                <a:tc>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1" i="0" u="none" strike="noStrike" cap="none">
                          <a:solidFill>
                            <a:srgbClr val="000000"/>
                          </a:solidFill>
                          <a:latin typeface="Arial"/>
                          <a:ea typeface="Arial"/>
                          <a:cs typeface="Arial"/>
                          <a:sym typeface="Arial"/>
                        </a:rPr>
                        <a:t>테이블명(한글)</a:t>
                      </a:r>
                      <a:endParaRPr sz="1200" b="1"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solidFill>
                      <a:srgbClr val="C1D6ED"/>
                    </a:solidFill>
                  </a:tcPr>
                </a:tc>
                <a:tc>
                  <a:txBody>
                    <a:bodyPr/>
                    <a:lstStyle/>
                    <a:p>
                      <a:pPr marL="0" marR="0" lvl="0" indent="0" algn="ctr" rtl="0">
                        <a:lnSpc>
                          <a:spcPct val="160000"/>
                        </a:lnSpc>
                        <a:spcBef>
                          <a:spcPts val="0"/>
                        </a:spcBef>
                        <a:spcAft>
                          <a:spcPts val="0"/>
                        </a:spcAft>
                        <a:buClr>
                          <a:srgbClr val="000000"/>
                        </a:buClr>
                        <a:buSzPts val="1200"/>
                        <a:buFont typeface="Malgun Gothic"/>
                        <a:buNone/>
                      </a:pPr>
                      <a:r>
                        <a:rPr lang="en-US" sz="1200" b="1" u="none" strike="noStrike" cap="none">
                          <a:latin typeface="Arial"/>
                          <a:ea typeface="Arial"/>
                          <a:cs typeface="Arial"/>
                          <a:sym typeface="Arial"/>
                        </a:rPr>
                        <a:t>설명</a:t>
                      </a:r>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solidFill>
                      <a:srgbClr val="C1D6ED"/>
                    </a:solidFill>
                  </a:tcPr>
                </a:tc>
                <a:extLst>
                  <a:ext uri="{0D108BD9-81ED-4DB2-BD59-A6C34878D82A}">
                    <a16:rowId xmlns:a16="http://schemas.microsoft.com/office/drawing/2014/main" val="10000"/>
                  </a:ext>
                </a:extLst>
              </a:tr>
              <a:tr h="359125">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user</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웹 관리자 계정</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web 관제 서버에 로그인 가능한 관리자 계정으로 배포 전 미리 생성</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1"/>
                  </a:ext>
                </a:extLst>
              </a:tr>
              <a:tr h="359125">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mRobot</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모체 로봇 상태 정보</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모체 로봇 배터리 정보, 컨테이너 개폐여부, 개폐 시간 등 상태 저장</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2"/>
                  </a:ext>
                </a:extLst>
              </a:tr>
              <a:tr h="359125">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sRobot</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소형 로봇 상태 정보</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소형 로봇 배터리 정보 및 탐사 시작 시간 저장</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3"/>
                  </a:ext>
                </a:extLst>
              </a:tr>
              <a:tr h="359125">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mRobot_info</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모체 로봇 센서 데이터 정보</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모체 로봇에 부착된 센서로 수집한 데이터 정보 주기적으로 저장</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4"/>
                  </a:ext>
                </a:extLst>
              </a:tr>
              <a:tr h="359125">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sRobot_info</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소형 로봇 센서 데이터 정보</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소형 로봇에 부착된 센서로 수집한 데이터 정보 주기적으로 저장</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5"/>
                  </a:ext>
                </a:extLst>
              </a:tr>
              <a:tr h="359125">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mRobot_video</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모체 로봇 영상 정보</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모체 로봇 적외선 카메라로 촬영한 영상 탐사 종료 후 열람 위해 저장</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6"/>
                  </a:ext>
                </a:extLst>
              </a:tr>
              <a:tr h="359125">
                <a:tc>
                  <a:txBody>
                    <a:bodyPr/>
                    <a:lstStyle/>
                    <a:p>
                      <a:pPr marL="0" marR="0" lvl="0" indent="0" algn="l"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sRobot_video</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소형 로봇 영상 정보</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tc>
                  <a:txBody>
                    <a:bodyPr/>
                    <a:lstStyle/>
                    <a:p>
                      <a:pPr marL="0" marR="0" lvl="0" indent="0" algn="just" rtl="0">
                        <a:lnSpc>
                          <a:spcPct val="160000"/>
                        </a:lnSpc>
                        <a:spcBef>
                          <a:spcPts val="0"/>
                        </a:spcBef>
                        <a:spcAft>
                          <a:spcPts val="0"/>
                        </a:spcAft>
                        <a:buClr>
                          <a:srgbClr val="000000"/>
                        </a:buClr>
                        <a:buSzPts val="1200"/>
                        <a:buFont typeface="Malgun Gothic"/>
                        <a:buNone/>
                      </a:pPr>
                      <a:r>
                        <a:rPr lang="en-US" sz="1200" u="none" strike="noStrike" cap="none">
                          <a:latin typeface="Arial"/>
                          <a:ea typeface="Arial"/>
                          <a:cs typeface="Arial"/>
                          <a:sym typeface="Arial"/>
                        </a:rPr>
                        <a:t>소형 로봇 적외선 카메라로 촬영한 영상 탐사 종료 후 열람 위해 저장</a:t>
                      </a:r>
                      <a:endParaRPr sz="1200" u="none" strike="noStrike" cap="none">
                        <a:latin typeface="Arial"/>
                        <a:ea typeface="Arial"/>
                        <a:cs typeface="Arial"/>
                        <a:sym typeface="Arial"/>
                      </a:endParaRPr>
                    </a:p>
                  </a:txBody>
                  <a:tcPr marL="42250" marR="42250" marT="11675" marB="11675" anchor="ctr">
                    <a:lnL w="12700" cap="flat" cmpd="sng">
                      <a:solidFill>
                        <a:srgbClr val="D1D1D1"/>
                      </a:solidFill>
                      <a:prstDash val="solid"/>
                      <a:round/>
                      <a:headEnd type="none" w="sm" len="sm"/>
                      <a:tailEnd type="none" w="sm" len="sm"/>
                    </a:lnL>
                    <a:lnR w="12700" cap="flat" cmpd="sng">
                      <a:solidFill>
                        <a:srgbClr val="D1D1D1"/>
                      </a:solidFill>
                      <a:prstDash val="solid"/>
                      <a:round/>
                      <a:headEnd type="none" w="sm" len="sm"/>
                      <a:tailEnd type="none" w="sm" len="sm"/>
                    </a:lnR>
                    <a:lnT w="12700" cap="flat" cmpd="sng">
                      <a:solidFill>
                        <a:srgbClr val="D1D1D1"/>
                      </a:solidFill>
                      <a:prstDash val="solid"/>
                      <a:round/>
                      <a:headEnd type="none" w="sm" len="sm"/>
                      <a:tailEnd type="none" w="sm" len="sm"/>
                    </a:lnT>
                    <a:lnB w="12700" cap="flat" cmpd="sng">
                      <a:solidFill>
                        <a:srgbClr val="D1D1D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813" name="Google Shape;813;p42"/>
          <p:cNvPicPr preferRelativeResize="0"/>
          <p:nvPr/>
        </p:nvPicPr>
        <p:blipFill rotWithShape="1">
          <a:blip r:embed="rId4">
            <a:alphaModFix/>
          </a:blip>
          <a:srcRect/>
          <a:stretch/>
        </p:blipFill>
        <p:spPr>
          <a:xfrm>
            <a:off x="8115300" y="125412"/>
            <a:ext cx="868362" cy="279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43"/>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819" name="Google Shape;819;p43"/>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820" name="Google Shape;820;p43"/>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821" name="Google Shape;821;p43"/>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테이블</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정의서</a:t>
            </a:r>
            <a:r>
              <a:rPr lang="en-US" sz="1700" b="1" i="0" u="none" strike="noStrike" cap="none" dirty="0">
                <a:solidFill>
                  <a:schemeClr val="lt1"/>
                </a:solidFill>
                <a:latin typeface="Malgun Gothic"/>
                <a:ea typeface="Malgun Gothic"/>
                <a:cs typeface="Malgun Gothic"/>
                <a:sym typeface="Malgun Gothic"/>
              </a:rPr>
              <a:t> </a:t>
            </a:r>
            <a:r>
              <a:rPr lang="en-US" b="1" i="0" u="none" strike="noStrike" cap="none" dirty="0">
                <a:solidFill>
                  <a:schemeClr val="lt1"/>
                </a:solidFill>
                <a:latin typeface="Malgun Gothic"/>
                <a:ea typeface="Malgun Gothic"/>
                <a:cs typeface="Malgun Gothic"/>
                <a:sym typeface="Malgun Gothic"/>
              </a:rPr>
              <a:t>(1/4)</a:t>
            </a:r>
            <a:endParaRPr sz="1200" b="0" i="0" u="none" strike="noStrike" cap="none" dirty="0">
              <a:solidFill>
                <a:srgbClr val="000000"/>
              </a:solidFill>
              <a:latin typeface="Arial"/>
              <a:ea typeface="Arial"/>
              <a:cs typeface="Arial"/>
              <a:sym typeface="Arial"/>
            </a:endParaRPr>
          </a:p>
        </p:txBody>
      </p:sp>
      <p:pic>
        <p:nvPicPr>
          <p:cNvPr id="822" name="Google Shape;822;p43"/>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823" name="Google Shape;823;p43"/>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24" name="Google Shape;824;p4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825" name="Google Shape;825;p43"/>
          <p:cNvSpPr txBox="1"/>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26" name="Google Shape;826;p43"/>
          <p:cNvSpPr txBox="1"/>
          <p:nvPr/>
        </p:nvSpPr>
        <p:spPr>
          <a:xfrm>
            <a:off x="107950" y="1473200"/>
            <a:ext cx="4445000" cy="438785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27" name="Google Shape;827;p43"/>
          <p:cNvSpPr txBox="1"/>
          <p:nvPr/>
        </p:nvSpPr>
        <p:spPr>
          <a:xfrm>
            <a:off x="4591050" y="1473200"/>
            <a:ext cx="4445000" cy="438785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828" name="Google Shape;828;p43"/>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829" name="Google Shape;829;p43"/>
          <p:cNvGraphicFramePr/>
          <p:nvPr/>
        </p:nvGraphicFramePr>
        <p:xfrm>
          <a:off x="185737" y="1912937"/>
          <a:ext cx="4327475" cy="2073275"/>
        </p:xfrm>
        <a:graphic>
          <a:graphicData uri="http://schemas.openxmlformats.org/drawingml/2006/table">
            <a:tbl>
              <a:tblPr>
                <a:noFill/>
                <a:tableStyleId>{63333E97-AB35-41CD-AE6E-F86F56BE420D}</a:tableStyleId>
              </a:tblPr>
              <a:tblGrid>
                <a:gridCol w="788975">
                  <a:extLst>
                    <a:ext uri="{9D8B030D-6E8A-4147-A177-3AD203B41FA5}">
                      <a16:colId xmlns:a16="http://schemas.microsoft.com/office/drawing/2014/main" val="20000"/>
                    </a:ext>
                  </a:extLst>
                </a:gridCol>
                <a:gridCol w="10017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gridCol w="1065200">
                  <a:extLst>
                    <a:ext uri="{9D8B030D-6E8A-4147-A177-3AD203B41FA5}">
                      <a16:colId xmlns:a16="http://schemas.microsoft.com/office/drawing/2014/main" val="20003"/>
                    </a:ext>
                  </a:extLst>
                </a:gridCol>
                <a:gridCol w="407975">
                  <a:extLst>
                    <a:ext uri="{9D8B030D-6E8A-4147-A177-3AD203B41FA5}">
                      <a16:colId xmlns:a16="http://schemas.microsoft.com/office/drawing/2014/main" val="20004"/>
                    </a:ext>
                  </a:extLst>
                </a:gridCol>
                <a:gridCol w="327025">
                  <a:extLst>
                    <a:ext uri="{9D8B030D-6E8A-4147-A177-3AD203B41FA5}">
                      <a16:colId xmlns:a16="http://schemas.microsoft.com/office/drawing/2014/main" val="20005"/>
                    </a:ext>
                  </a:extLst>
                </a:gridCol>
              </a:tblGrid>
              <a:tr h="220650">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한글명</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자료형</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NULL</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1</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user_no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유저번호</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int UNSIGNED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pri</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2222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2</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user_id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아이디</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varchar(20)</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uni</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3</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user_password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비밀번호</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varchar(20)</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4</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name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이름</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varchar(5)</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2206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222250">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foreign 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reference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2206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7"/>
                  </a:ext>
                </a:extLst>
              </a:tr>
            </a:tbl>
          </a:graphicData>
        </a:graphic>
      </p:graphicFrame>
      <p:sp>
        <p:nvSpPr>
          <p:cNvPr id="830" name="Google Shape;830;p43"/>
          <p:cNvSpPr txBox="1"/>
          <p:nvPr/>
        </p:nvSpPr>
        <p:spPr>
          <a:xfrm>
            <a:off x="1547812" y="1497012"/>
            <a:ext cx="41275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[user 테이블] </a:t>
            </a:r>
            <a:endParaRPr sz="1400" b="0" i="0" u="none" strike="noStrike" cap="none">
              <a:solidFill>
                <a:srgbClr val="000000"/>
              </a:solidFill>
              <a:latin typeface="Arial"/>
              <a:ea typeface="Arial"/>
              <a:cs typeface="Arial"/>
              <a:sym typeface="Arial"/>
            </a:endParaRPr>
          </a:p>
        </p:txBody>
      </p:sp>
      <p:sp>
        <p:nvSpPr>
          <p:cNvPr id="831" name="Google Shape;831;p43"/>
          <p:cNvSpPr txBox="1"/>
          <p:nvPr/>
        </p:nvSpPr>
        <p:spPr>
          <a:xfrm>
            <a:off x="185737" y="4856162"/>
            <a:ext cx="4327525" cy="95408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설명: 웹 user 정보</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시기: web서버 사용 전</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주기: 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데이터: 서버 관리자가 직접 설정</a:t>
            </a:r>
            <a:endParaRPr sz="1400" b="0" i="0" u="none" strike="noStrike" cap="none">
              <a:solidFill>
                <a:srgbClr val="000000"/>
              </a:solidFill>
              <a:latin typeface="Arial"/>
              <a:ea typeface="Arial"/>
              <a:cs typeface="Arial"/>
              <a:sym typeface="Arial"/>
            </a:endParaRPr>
          </a:p>
        </p:txBody>
      </p:sp>
      <p:sp>
        <p:nvSpPr>
          <p:cNvPr id="832" name="Google Shape;832;p43"/>
          <p:cNvSpPr txBox="1"/>
          <p:nvPr/>
        </p:nvSpPr>
        <p:spPr>
          <a:xfrm>
            <a:off x="4662487" y="4856162"/>
            <a:ext cx="4295775" cy="95408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설명: 모체 로봇 상태 정보</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시기: 탐사 시작부터 탐사 종료까지</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주기: 30초</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데이터: 서보모터 및 라즈베리파이 </a:t>
            </a:r>
            <a:endParaRPr sz="1400" b="0" i="0" u="none" strike="noStrike" cap="none">
              <a:solidFill>
                <a:srgbClr val="000000"/>
              </a:solidFill>
              <a:latin typeface="Arial"/>
              <a:ea typeface="Arial"/>
              <a:cs typeface="Arial"/>
              <a:sym typeface="Arial"/>
            </a:endParaRPr>
          </a:p>
        </p:txBody>
      </p:sp>
      <p:sp>
        <p:nvSpPr>
          <p:cNvPr id="833" name="Google Shape;833;p43"/>
          <p:cNvSpPr txBox="1"/>
          <p:nvPr/>
        </p:nvSpPr>
        <p:spPr>
          <a:xfrm>
            <a:off x="5992812" y="1531937"/>
            <a:ext cx="41275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[mRobot 테이블] </a:t>
            </a:r>
            <a:endParaRPr sz="1400" b="0" i="0" u="none" strike="noStrike" cap="none">
              <a:solidFill>
                <a:srgbClr val="000000"/>
              </a:solidFill>
              <a:latin typeface="Arial"/>
              <a:ea typeface="Arial"/>
              <a:cs typeface="Arial"/>
              <a:sym typeface="Arial"/>
            </a:endParaRPr>
          </a:p>
        </p:txBody>
      </p:sp>
      <p:graphicFrame>
        <p:nvGraphicFramePr>
          <p:cNvPr id="834" name="Google Shape;834;p43"/>
          <p:cNvGraphicFramePr/>
          <p:nvPr/>
        </p:nvGraphicFramePr>
        <p:xfrm>
          <a:off x="4676775" y="1911350"/>
          <a:ext cx="4306875" cy="2254890"/>
        </p:xfrm>
        <a:graphic>
          <a:graphicData uri="http://schemas.openxmlformats.org/drawingml/2006/table">
            <a:tbl>
              <a:tblPr>
                <a:noFill/>
                <a:tableStyleId>{63333E97-AB35-41CD-AE6E-F86F56BE420D}</a:tableStyleId>
              </a:tblPr>
              <a:tblGrid>
                <a:gridCol w="771525">
                  <a:extLst>
                    <a:ext uri="{9D8B030D-6E8A-4147-A177-3AD203B41FA5}">
                      <a16:colId xmlns:a16="http://schemas.microsoft.com/office/drawing/2014/main" val="20000"/>
                    </a:ext>
                  </a:extLst>
                </a:gridCol>
                <a:gridCol w="1022350">
                  <a:extLst>
                    <a:ext uri="{9D8B030D-6E8A-4147-A177-3AD203B41FA5}">
                      <a16:colId xmlns:a16="http://schemas.microsoft.com/office/drawing/2014/main" val="20001"/>
                    </a:ext>
                  </a:extLst>
                </a:gridCol>
                <a:gridCol w="654050">
                  <a:extLst>
                    <a:ext uri="{9D8B030D-6E8A-4147-A177-3AD203B41FA5}">
                      <a16:colId xmlns:a16="http://schemas.microsoft.com/office/drawing/2014/main" val="20002"/>
                    </a:ext>
                  </a:extLst>
                </a:gridCol>
                <a:gridCol w="1190625">
                  <a:extLst>
                    <a:ext uri="{9D8B030D-6E8A-4147-A177-3AD203B41FA5}">
                      <a16:colId xmlns:a16="http://schemas.microsoft.com/office/drawing/2014/main" val="20003"/>
                    </a:ext>
                  </a:extLst>
                </a:gridCol>
                <a:gridCol w="385750">
                  <a:extLst>
                    <a:ext uri="{9D8B030D-6E8A-4147-A177-3AD203B41FA5}">
                      <a16:colId xmlns:a16="http://schemas.microsoft.com/office/drawing/2014/main" val="20004"/>
                    </a:ext>
                  </a:extLst>
                </a:gridCol>
                <a:gridCol w="282575">
                  <a:extLst>
                    <a:ext uri="{9D8B030D-6E8A-4147-A177-3AD203B41FA5}">
                      <a16:colId xmlns:a16="http://schemas.microsoft.com/office/drawing/2014/main" val="20005"/>
                    </a:ext>
                  </a:extLst>
                </a:gridCol>
              </a:tblGrid>
              <a:tr h="220650">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한글명</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자료형</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NULL</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1</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mRobot_id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int UNSIGNED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pri</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2222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2</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m_startTime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시작시간</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TIMESTAMP</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yes</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4290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3</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container_time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컨테이너 개폐시간</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TIMESTAMP</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yes</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34290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4</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servo_container</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컨테이너 개폐여부</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tinyint UNSIGNED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5</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m_battery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배터리</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int UNSIGNED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220650">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foreign 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reference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2206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7"/>
                  </a:ext>
                </a:extLst>
              </a:tr>
            </a:tbl>
          </a:graphicData>
        </a:graphic>
      </p:graphicFrame>
      <p:sp>
        <p:nvSpPr>
          <p:cNvPr id="2" name="Google Shape;877;p44">
            <a:extLst>
              <a:ext uri="{FF2B5EF4-FFF2-40B4-BE49-F238E27FC236}">
                <a16:creationId xmlns:a16="http://schemas.microsoft.com/office/drawing/2014/main" id="{A18C8310-ED2E-4BB1-FCD6-1FA9711F4C22}"/>
              </a:ext>
            </a:extLst>
          </p:cNvPr>
          <p:cNvSpPr txBox="1"/>
          <p:nvPr/>
        </p:nvSpPr>
        <p:spPr>
          <a:xfrm>
            <a:off x="882624" y="4611600"/>
            <a:ext cx="2933700" cy="231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en-US" altLang="ko-KR" sz="900" b="0" i="0" u="none" dirty="0" err="1">
                <a:solidFill>
                  <a:schemeClr val="dk1"/>
                </a:solidFill>
                <a:latin typeface="Malgun Gothic"/>
                <a:ea typeface="Malgun Gothic"/>
                <a:cs typeface="Malgun Gothic"/>
                <a:sym typeface="Malgun Gothic"/>
              </a:rPr>
              <a:t>그림</a:t>
            </a:r>
            <a:r>
              <a:rPr lang="en-US" altLang="ko-KR" sz="900" b="0" i="0" u="none" dirty="0">
                <a:solidFill>
                  <a:schemeClr val="dk1"/>
                </a:solidFill>
                <a:latin typeface="Malgun Gothic"/>
                <a:ea typeface="Malgun Gothic"/>
                <a:cs typeface="Malgun Gothic"/>
                <a:sym typeface="Malgun Gothic"/>
              </a:rPr>
              <a:t> </a:t>
            </a:r>
            <a:r>
              <a:rPr lang="en-US" altLang="ko-KR" sz="900" dirty="0">
                <a:solidFill>
                  <a:schemeClr val="dk1"/>
                </a:solidFill>
                <a:latin typeface="Malgun Gothic"/>
                <a:ea typeface="Malgun Gothic"/>
                <a:cs typeface="Malgun Gothic"/>
                <a:sym typeface="Malgun Gothic"/>
              </a:rPr>
              <a:t>32</a:t>
            </a:r>
            <a:r>
              <a:rPr lang="en-US" altLang="ko-KR" sz="900" b="0" i="0" u="none" dirty="0">
                <a:solidFill>
                  <a:schemeClr val="dk1"/>
                </a:solidFill>
                <a:latin typeface="Malgun Gothic"/>
                <a:ea typeface="Malgun Gothic"/>
                <a:cs typeface="Malgun Gothic"/>
                <a:sym typeface="Malgun Gothic"/>
              </a:rPr>
              <a:t>] </a:t>
            </a:r>
            <a:r>
              <a:rPr lang="en-US" sz="900" b="0" i="0" u="none" dirty="0">
                <a:solidFill>
                  <a:schemeClr val="dk1"/>
                </a:solidFill>
                <a:latin typeface="Malgun Gothic"/>
                <a:ea typeface="Malgun Gothic"/>
                <a:cs typeface="Malgun Gothic"/>
                <a:sym typeface="Malgun Gothic"/>
              </a:rPr>
              <a:t>DB user </a:t>
            </a:r>
            <a:r>
              <a:rPr lang="en-US" sz="900" b="0" i="0" u="none" dirty="0" err="1">
                <a:solidFill>
                  <a:schemeClr val="dk1"/>
                </a:solidFill>
                <a:latin typeface="Malgun Gothic"/>
                <a:ea typeface="Malgun Gothic"/>
                <a:cs typeface="Malgun Gothic"/>
                <a:sym typeface="Malgun Gothic"/>
              </a:rPr>
              <a:t>테이블</a:t>
            </a:r>
            <a:r>
              <a:rPr lang="en-US" sz="900" b="0" i="0" u="none" dirty="0">
                <a:solidFill>
                  <a:schemeClr val="dk1"/>
                </a:solidFill>
                <a:latin typeface="Malgun Gothic"/>
                <a:ea typeface="Malgun Gothic"/>
                <a:cs typeface="Malgun Gothic"/>
                <a:sym typeface="Malgun Gothic"/>
              </a:rPr>
              <a:t> </a:t>
            </a:r>
            <a:r>
              <a:rPr lang="en-US" sz="900" b="0" i="0" u="none" dirty="0" err="1">
                <a:solidFill>
                  <a:schemeClr val="dk1"/>
                </a:solidFill>
                <a:latin typeface="Malgun Gothic"/>
                <a:ea typeface="Malgun Gothic"/>
                <a:cs typeface="Malgun Gothic"/>
                <a:sym typeface="Malgun Gothic"/>
              </a:rPr>
              <a:t>정의서</a:t>
            </a:r>
            <a:endParaRPr dirty="0"/>
          </a:p>
        </p:txBody>
      </p:sp>
      <p:sp>
        <p:nvSpPr>
          <p:cNvPr id="3" name="Google Shape;878;p44">
            <a:extLst>
              <a:ext uri="{FF2B5EF4-FFF2-40B4-BE49-F238E27FC236}">
                <a16:creationId xmlns:a16="http://schemas.microsoft.com/office/drawing/2014/main" id="{23331AF2-28B9-C0E5-8548-4368B04C8BAE}"/>
              </a:ext>
            </a:extLst>
          </p:cNvPr>
          <p:cNvSpPr txBox="1"/>
          <p:nvPr/>
        </p:nvSpPr>
        <p:spPr>
          <a:xfrm>
            <a:off x="5343524" y="4609643"/>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en-US" altLang="ko-KR" sz="900" b="0" i="0" u="none" dirty="0" err="1">
                <a:solidFill>
                  <a:schemeClr val="dk1"/>
                </a:solidFill>
                <a:latin typeface="Malgun Gothic"/>
                <a:ea typeface="Malgun Gothic"/>
                <a:cs typeface="Malgun Gothic"/>
                <a:sym typeface="Malgun Gothic"/>
              </a:rPr>
              <a:t>그림</a:t>
            </a:r>
            <a:r>
              <a:rPr lang="en-US" altLang="ko-KR" sz="900" b="0" i="0" u="none" dirty="0">
                <a:solidFill>
                  <a:schemeClr val="dk1"/>
                </a:solidFill>
                <a:latin typeface="Malgun Gothic"/>
                <a:ea typeface="Malgun Gothic"/>
                <a:cs typeface="Malgun Gothic"/>
                <a:sym typeface="Malgun Gothic"/>
              </a:rPr>
              <a:t> </a:t>
            </a:r>
            <a:r>
              <a:rPr lang="en-US" altLang="ko-KR" sz="900" dirty="0">
                <a:solidFill>
                  <a:schemeClr val="dk1"/>
                </a:solidFill>
                <a:latin typeface="Malgun Gothic"/>
                <a:ea typeface="Malgun Gothic"/>
                <a:cs typeface="Malgun Gothic"/>
                <a:sym typeface="Malgun Gothic"/>
              </a:rPr>
              <a:t>33</a:t>
            </a:r>
            <a:r>
              <a:rPr lang="en-US" altLang="ko-KR" sz="900" b="0" i="0" u="none" dirty="0">
                <a:solidFill>
                  <a:schemeClr val="dk1"/>
                </a:solidFill>
                <a:latin typeface="Malgun Gothic"/>
                <a:ea typeface="Malgun Gothic"/>
                <a:cs typeface="Malgun Gothic"/>
                <a:sym typeface="Malgun Gothic"/>
              </a:rPr>
              <a:t>] </a:t>
            </a:r>
            <a:r>
              <a:rPr lang="en-US" sz="900" b="0" i="0" u="none" dirty="0">
                <a:solidFill>
                  <a:schemeClr val="dk1"/>
                </a:solidFill>
                <a:latin typeface="Malgun Gothic"/>
                <a:ea typeface="Malgun Gothic"/>
                <a:cs typeface="Malgun Gothic"/>
                <a:sym typeface="Malgun Gothic"/>
              </a:rPr>
              <a:t>DB </a:t>
            </a:r>
            <a:r>
              <a:rPr lang="en-US" sz="900" b="0" i="0" u="none" dirty="0" err="1">
                <a:solidFill>
                  <a:schemeClr val="dk1"/>
                </a:solidFill>
                <a:latin typeface="Malgun Gothic"/>
                <a:ea typeface="Malgun Gothic"/>
                <a:cs typeface="Malgun Gothic"/>
                <a:sym typeface="Malgun Gothic"/>
              </a:rPr>
              <a:t>mRobot</a:t>
            </a:r>
            <a:r>
              <a:rPr lang="en-US" sz="900" b="0" i="0" u="none" dirty="0">
                <a:solidFill>
                  <a:schemeClr val="dk1"/>
                </a:solidFill>
                <a:latin typeface="Malgun Gothic"/>
                <a:ea typeface="Malgun Gothic"/>
                <a:cs typeface="Malgun Gothic"/>
                <a:sym typeface="Malgun Gothic"/>
              </a:rPr>
              <a:t> </a:t>
            </a:r>
            <a:r>
              <a:rPr lang="en-US" sz="900" b="0" i="0" u="none" dirty="0" err="1">
                <a:solidFill>
                  <a:schemeClr val="dk1"/>
                </a:solidFill>
                <a:latin typeface="Malgun Gothic"/>
                <a:ea typeface="Malgun Gothic"/>
                <a:cs typeface="Malgun Gothic"/>
                <a:sym typeface="Malgun Gothic"/>
              </a:rPr>
              <a:t>테이블</a:t>
            </a:r>
            <a:r>
              <a:rPr lang="en-US" sz="900" b="0" i="0" u="none" dirty="0">
                <a:solidFill>
                  <a:schemeClr val="dk1"/>
                </a:solidFill>
                <a:latin typeface="Malgun Gothic"/>
                <a:ea typeface="Malgun Gothic"/>
                <a:cs typeface="Malgun Gothic"/>
                <a:sym typeface="Malgun Gothic"/>
              </a:rPr>
              <a:t> </a:t>
            </a:r>
            <a:r>
              <a:rPr lang="en-US" sz="900" b="0" i="0" u="none" dirty="0" err="1">
                <a:solidFill>
                  <a:schemeClr val="dk1"/>
                </a:solidFill>
                <a:latin typeface="Malgun Gothic"/>
                <a:ea typeface="Malgun Gothic"/>
                <a:cs typeface="Malgun Gothic"/>
                <a:sym typeface="Malgun Gothic"/>
              </a:rPr>
              <a:t>정의서</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44"/>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842" name="Google Shape;842;p44"/>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843" name="Google Shape;843;p44"/>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844" name="Google Shape;844;p44"/>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테이블</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정의서</a:t>
            </a:r>
            <a:r>
              <a:rPr lang="en-US" sz="1700" b="1" i="0" u="none" strike="noStrike" cap="none" dirty="0">
                <a:solidFill>
                  <a:schemeClr val="lt1"/>
                </a:solidFill>
                <a:latin typeface="Malgun Gothic"/>
                <a:ea typeface="Malgun Gothic"/>
                <a:cs typeface="Malgun Gothic"/>
                <a:sym typeface="Malgun Gothic"/>
              </a:rPr>
              <a:t> </a:t>
            </a:r>
            <a:r>
              <a:rPr lang="en-US" altLang="ko-KR" sz="1400" b="1" i="0" u="none" strike="noStrike" cap="none" dirty="0">
                <a:solidFill>
                  <a:schemeClr val="lt1"/>
                </a:solidFill>
                <a:latin typeface="Malgun Gothic"/>
                <a:ea typeface="Malgun Gothic"/>
                <a:cs typeface="Malgun Gothic"/>
                <a:sym typeface="Malgun Gothic"/>
              </a:rPr>
              <a:t>(2/4)</a:t>
            </a:r>
            <a:endParaRPr sz="1400" b="0" i="0" u="none" strike="noStrike" cap="none" dirty="0">
              <a:solidFill>
                <a:srgbClr val="000000"/>
              </a:solidFill>
              <a:latin typeface="Arial"/>
              <a:ea typeface="Arial"/>
              <a:cs typeface="Arial"/>
              <a:sym typeface="Arial"/>
            </a:endParaRPr>
          </a:p>
        </p:txBody>
      </p:sp>
      <p:pic>
        <p:nvPicPr>
          <p:cNvPr id="845" name="Google Shape;845;p44"/>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846" name="Google Shape;846;p44"/>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47" name="Google Shape;847;p4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848" name="Google Shape;848;p44"/>
          <p:cNvSpPr txBox="1"/>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49" name="Google Shape;849;p44"/>
          <p:cNvSpPr txBox="1"/>
          <p:nvPr/>
        </p:nvSpPr>
        <p:spPr>
          <a:xfrm>
            <a:off x="107950" y="1473200"/>
            <a:ext cx="4445000" cy="438785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50" name="Google Shape;850;p44"/>
          <p:cNvSpPr txBox="1"/>
          <p:nvPr/>
        </p:nvSpPr>
        <p:spPr>
          <a:xfrm>
            <a:off x="4591050" y="1473200"/>
            <a:ext cx="4445000" cy="438785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851" name="Google Shape;851;p44"/>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852" name="Google Shape;852;p44"/>
          <p:cNvSpPr txBox="1"/>
          <p:nvPr/>
        </p:nvSpPr>
        <p:spPr>
          <a:xfrm>
            <a:off x="185737" y="4856162"/>
            <a:ext cx="4327525" cy="95408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설명: 소형 로봇 상태 정보</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시기: 탐사 시작부터 탐사 종료까지</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주기: 30초</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데이터: 라즈베리파이</a:t>
            </a:r>
            <a:endParaRPr sz="1400" b="0" i="0" u="none" strike="noStrike" cap="none">
              <a:solidFill>
                <a:srgbClr val="000000"/>
              </a:solidFill>
              <a:latin typeface="Arial"/>
              <a:ea typeface="Arial"/>
              <a:cs typeface="Arial"/>
              <a:sym typeface="Arial"/>
            </a:endParaRPr>
          </a:p>
        </p:txBody>
      </p:sp>
      <p:sp>
        <p:nvSpPr>
          <p:cNvPr id="853" name="Google Shape;853;p44"/>
          <p:cNvSpPr txBox="1"/>
          <p:nvPr/>
        </p:nvSpPr>
        <p:spPr>
          <a:xfrm>
            <a:off x="4662487" y="4856162"/>
            <a:ext cx="4295775" cy="95408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설명: 모체 로봇 센서 데이터 정보</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시기: 연속</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주기: 30초</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데이터: 온습도 센서 및 GPS 모듈 센서</a:t>
            </a:r>
            <a:endParaRPr sz="1400" b="0" i="0" u="none" strike="noStrike" cap="none">
              <a:solidFill>
                <a:srgbClr val="000000"/>
              </a:solidFill>
              <a:latin typeface="Arial"/>
              <a:ea typeface="Arial"/>
              <a:cs typeface="Arial"/>
              <a:sym typeface="Arial"/>
            </a:endParaRPr>
          </a:p>
        </p:txBody>
      </p:sp>
      <p:sp>
        <p:nvSpPr>
          <p:cNvPr id="854" name="Google Shape;854;p44"/>
          <p:cNvSpPr txBox="1"/>
          <p:nvPr/>
        </p:nvSpPr>
        <p:spPr>
          <a:xfrm>
            <a:off x="1476375" y="1516062"/>
            <a:ext cx="41275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[sRobot 테이블] </a:t>
            </a:r>
            <a:endParaRPr sz="1400" b="0" i="0" u="none" strike="noStrike" cap="none">
              <a:solidFill>
                <a:srgbClr val="000000"/>
              </a:solidFill>
              <a:latin typeface="Arial"/>
              <a:ea typeface="Arial"/>
              <a:cs typeface="Arial"/>
              <a:sym typeface="Arial"/>
            </a:endParaRPr>
          </a:p>
        </p:txBody>
      </p:sp>
      <p:graphicFrame>
        <p:nvGraphicFramePr>
          <p:cNvPr id="855" name="Google Shape;855;p44"/>
          <p:cNvGraphicFramePr/>
          <p:nvPr/>
        </p:nvGraphicFramePr>
        <p:xfrm>
          <a:off x="147637" y="1920875"/>
          <a:ext cx="4365575" cy="1911985"/>
        </p:xfrm>
        <a:graphic>
          <a:graphicData uri="http://schemas.openxmlformats.org/drawingml/2006/table">
            <a:tbl>
              <a:tblPr>
                <a:noFill/>
                <a:tableStyleId>{63333E97-AB35-41CD-AE6E-F86F56BE420D}</a:tableStyleId>
              </a:tblPr>
              <a:tblGrid>
                <a:gridCol w="773100">
                  <a:extLst>
                    <a:ext uri="{9D8B030D-6E8A-4147-A177-3AD203B41FA5}">
                      <a16:colId xmlns:a16="http://schemas.microsoft.com/office/drawing/2014/main" val="20000"/>
                    </a:ext>
                  </a:extLst>
                </a:gridCol>
                <a:gridCol w="719125">
                  <a:extLst>
                    <a:ext uri="{9D8B030D-6E8A-4147-A177-3AD203B41FA5}">
                      <a16:colId xmlns:a16="http://schemas.microsoft.com/office/drawing/2014/main" val="20001"/>
                    </a:ext>
                  </a:extLst>
                </a:gridCol>
                <a:gridCol w="1223950">
                  <a:extLst>
                    <a:ext uri="{9D8B030D-6E8A-4147-A177-3AD203B41FA5}">
                      <a16:colId xmlns:a16="http://schemas.microsoft.com/office/drawing/2014/main" val="20002"/>
                    </a:ext>
                  </a:extLst>
                </a:gridCol>
                <a:gridCol w="936625">
                  <a:extLst>
                    <a:ext uri="{9D8B030D-6E8A-4147-A177-3AD203B41FA5}">
                      <a16:colId xmlns:a16="http://schemas.microsoft.com/office/drawing/2014/main" val="20003"/>
                    </a:ext>
                  </a:extLst>
                </a:gridCol>
                <a:gridCol w="431800">
                  <a:extLst>
                    <a:ext uri="{9D8B030D-6E8A-4147-A177-3AD203B41FA5}">
                      <a16:colId xmlns:a16="http://schemas.microsoft.com/office/drawing/2014/main" val="20004"/>
                    </a:ext>
                  </a:extLst>
                </a:gridCol>
                <a:gridCol w="280975">
                  <a:extLst>
                    <a:ext uri="{9D8B030D-6E8A-4147-A177-3AD203B41FA5}">
                      <a16:colId xmlns:a16="http://schemas.microsoft.com/office/drawing/2014/main" val="20005"/>
                    </a:ext>
                  </a:extLst>
                </a:gridCol>
              </a:tblGrid>
              <a:tr h="220650">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한글명</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자료형</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NULL</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1</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sRobot_id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int UNSIGNED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pri</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2</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s_startTime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탐사 시작시간</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TIMESTAMP</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yes</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2222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3</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s_battery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배터리</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int UNSIGNED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2206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220650">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foreign 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reference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3429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s_startTime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mRobot.container_time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bl>
          </a:graphicData>
        </a:graphic>
      </p:graphicFrame>
      <p:sp>
        <p:nvSpPr>
          <p:cNvPr id="856" name="Google Shape;856;p44"/>
          <p:cNvSpPr txBox="1"/>
          <p:nvPr/>
        </p:nvSpPr>
        <p:spPr>
          <a:xfrm>
            <a:off x="5895975" y="1531937"/>
            <a:ext cx="41275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[mRobot_info 테이블] </a:t>
            </a:r>
            <a:endParaRPr sz="1400" b="0" i="0" u="none" strike="noStrike" cap="none">
              <a:solidFill>
                <a:srgbClr val="000000"/>
              </a:solidFill>
              <a:latin typeface="Arial"/>
              <a:ea typeface="Arial"/>
              <a:cs typeface="Arial"/>
              <a:sym typeface="Arial"/>
            </a:endParaRPr>
          </a:p>
        </p:txBody>
      </p:sp>
      <p:graphicFrame>
        <p:nvGraphicFramePr>
          <p:cNvPr id="857" name="Google Shape;857;p44"/>
          <p:cNvGraphicFramePr/>
          <p:nvPr/>
        </p:nvGraphicFramePr>
        <p:xfrm>
          <a:off x="4651375" y="1920875"/>
          <a:ext cx="4308425" cy="2195530"/>
        </p:xfrm>
        <a:graphic>
          <a:graphicData uri="http://schemas.openxmlformats.org/drawingml/2006/table">
            <a:tbl>
              <a:tblPr>
                <a:noFill/>
                <a:tableStyleId>{63333E97-AB35-41CD-AE6E-F86F56BE420D}</a:tableStyleId>
              </a:tblPr>
              <a:tblGrid>
                <a:gridCol w="784225">
                  <a:extLst>
                    <a:ext uri="{9D8B030D-6E8A-4147-A177-3AD203B41FA5}">
                      <a16:colId xmlns:a16="http://schemas.microsoft.com/office/drawing/2014/main" val="20000"/>
                    </a:ext>
                  </a:extLst>
                </a:gridCol>
                <a:gridCol w="1008050">
                  <a:extLst>
                    <a:ext uri="{9D8B030D-6E8A-4147-A177-3AD203B41FA5}">
                      <a16:colId xmlns:a16="http://schemas.microsoft.com/office/drawing/2014/main" val="20001"/>
                    </a:ext>
                  </a:extLst>
                </a:gridCol>
                <a:gridCol w="792150">
                  <a:extLst>
                    <a:ext uri="{9D8B030D-6E8A-4147-A177-3AD203B41FA5}">
                      <a16:colId xmlns:a16="http://schemas.microsoft.com/office/drawing/2014/main" val="20002"/>
                    </a:ext>
                  </a:extLst>
                </a:gridCol>
                <a:gridCol w="936625">
                  <a:extLst>
                    <a:ext uri="{9D8B030D-6E8A-4147-A177-3AD203B41FA5}">
                      <a16:colId xmlns:a16="http://schemas.microsoft.com/office/drawing/2014/main" val="20003"/>
                    </a:ext>
                  </a:extLst>
                </a:gridCol>
                <a:gridCol w="433375">
                  <a:extLst>
                    <a:ext uri="{9D8B030D-6E8A-4147-A177-3AD203B41FA5}">
                      <a16:colId xmlns:a16="http://schemas.microsoft.com/office/drawing/2014/main" val="20004"/>
                    </a:ext>
                  </a:extLst>
                </a:gridCol>
                <a:gridCol w="354000">
                  <a:extLst>
                    <a:ext uri="{9D8B030D-6E8A-4147-A177-3AD203B41FA5}">
                      <a16:colId xmlns:a16="http://schemas.microsoft.com/office/drawing/2014/main" val="20005"/>
                    </a:ext>
                  </a:extLst>
                </a:gridCol>
              </a:tblGrid>
              <a:tr h="220650">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한글명</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자료형</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NULL</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222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1</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mRobot_info_id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int UNSIGNED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pri</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2</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mHumidity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습도</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float</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3</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mTemp</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온도</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float</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4</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mLocate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위치</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double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2222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220650">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foreign 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reference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3429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mRobot_info_id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mRobot.</a:t>
                      </a:r>
                      <a:endParaRPr sz="1400" u="none" strike="noStrike" cap="none"/>
                    </a:p>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mRobot_id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7"/>
                  </a:ext>
                </a:extLst>
              </a:tr>
            </a:tbl>
          </a:graphicData>
        </a:graphic>
      </p:graphicFrame>
      <p:sp>
        <p:nvSpPr>
          <p:cNvPr id="2" name="Google Shape;877;p44">
            <a:extLst>
              <a:ext uri="{FF2B5EF4-FFF2-40B4-BE49-F238E27FC236}">
                <a16:creationId xmlns:a16="http://schemas.microsoft.com/office/drawing/2014/main" id="{34B50F1C-29D1-F894-257A-3E62943218C6}"/>
              </a:ext>
            </a:extLst>
          </p:cNvPr>
          <p:cNvSpPr txBox="1"/>
          <p:nvPr/>
        </p:nvSpPr>
        <p:spPr>
          <a:xfrm>
            <a:off x="882624" y="4611600"/>
            <a:ext cx="2933700" cy="231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34] DB </a:t>
            </a:r>
            <a:r>
              <a:rPr lang="en-US" altLang="ko-KR" sz="900" b="0" i="0" u="none" dirty="0" err="1">
                <a:solidFill>
                  <a:schemeClr val="dk1"/>
                </a:solidFill>
                <a:latin typeface="Malgun Gothic"/>
                <a:ea typeface="Malgun Gothic"/>
                <a:cs typeface="Malgun Gothic"/>
                <a:sym typeface="Malgun Gothic"/>
              </a:rPr>
              <a:t>sRobot</a:t>
            </a:r>
            <a:r>
              <a:rPr lang="en-US" altLang="ko-KR" sz="900" b="0" i="0" u="none" dirty="0">
                <a:solidFill>
                  <a:schemeClr val="dk1"/>
                </a:solidFill>
                <a:latin typeface="Malgun Gothic"/>
                <a:ea typeface="Malgun Gothic"/>
                <a:cs typeface="Malgun Gothic"/>
                <a:sym typeface="Malgun Gothic"/>
              </a:rPr>
              <a:t> </a:t>
            </a:r>
            <a:r>
              <a:rPr lang="ko-KR" altLang="en-US" sz="900" b="0" i="0" u="none" dirty="0">
                <a:solidFill>
                  <a:schemeClr val="dk1"/>
                </a:solidFill>
                <a:latin typeface="Malgun Gothic"/>
                <a:ea typeface="Malgun Gothic"/>
                <a:cs typeface="Malgun Gothic"/>
                <a:sym typeface="Malgun Gothic"/>
              </a:rPr>
              <a:t>테이블 정의서</a:t>
            </a:r>
          </a:p>
        </p:txBody>
      </p:sp>
      <p:sp>
        <p:nvSpPr>
          <p:cNvPr id="3" name="Google Shape;878;p44">
            <a:extLst>
              <a:ext uri="{FF2B5EF4-FFF2-40B4-BE49-F238E27FC236}">
                <a16:creationId xmlns:a16="http://schemas.microsoft.com/office/drawing/2014/main" id="{1273950E-4E94-22EB-D8B8-1C5DA9E4F5DD}"/>
              </a:ext>
            </a:extLst>
          </p:cNvPr>
          <p:cNvSpPr txBox="1"/>
          <p:nvPr/>
        </p:nvSpPr>
        <p:spPr>
          <a:xfrm>
            <a:off x="5343524" y="4609643"/>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35] DB </a:t>
            </a:r>
            <a:r>
              <a:rPr lang="en-US" altLang="ko-KR" sz="900" b="0" i="0" u="none" dirty="0" err="1">
                <a:solidFill>
                  <a:schemeClr val="dk1"/>
                </a:solidFill>
                <a:latin typeface="Malgun Gothic"/>
                <a:ea typeface="Malgun Gothic"/>
                <a:cs typeface="Malgun Gothic"/>
                <a:sym typeface="Malgun Gothic"/>
              </a:rPr>
              <a:t>mRobot_info</a:t>
            </a:r>
            <a:r>
              <a:rPr lang="en-US" altLang="ko-KR" sz="900" b="0" i="0" u="none" dirty="0">
                <a:solidFill>
                  <a:schemeClr val="dk1"/>
                </a:solidFill>
                <a:latin typeface="Malgun Gothic"/>
                <a:ea typeface="Malgun Gothic"/>
                <a:cs typeface="Malgun Gothic"/>
                <a:sym typeface="Malgun Gothic"/>
              </a:rPr>
              <a:t> </a:t>
            </a:r>
            <a:r>
              <a:rPr lang="ko-KR" altLang="en-US" sz="900" b="0" i="0" u="none" dirty="0">
                <a:solidFill>
                  <a:schemeClr val="dk1"/>
                </a:solidFill>
                <a:latin typeface="Malgun Gothic"/>
                <a:ea typeface="Malgun Gothic"/>
                <a:cs typeface="Malgun Gothic"/>
                <a:sym typeface="Malgun Gothic"/>
              </a:rPr>
              <a:t>테이블 정의서</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45"/>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865" name="Google Shape;865;p45"/>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866" name="Google Shape;866;p45"/>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867" name="Google Shape;867;p45"/>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테이블</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정의서</a:t>
            </a:r>
            <a:r>
              <a:rPr lang="en-US" sz="1700" b="1" i="0" u="none" strike="noStrike" cap="none" dirty="0">
                <a:solidFill>
                  <a:schemeClr val="lt1"/>
                </a:solidFill>
                <a:latin typeface="Malgun Gothic"/>
                <a:ea typeface="Malgun Gothic"/>
                <a:cs typeface="Malgun Gothic"/>
                <a:sym typeface="Malgun Gothic"/>
              </a:rPr>
              <a:t> </a:t>
            </a:r>
            <a:r>
              <a:rPr lang="en-US" altLang="ko-KR" sz="1400" b="1" i="0" u="none" strike="noStrike" cap="none" dirty="0">
                <a:solidFill>
                  <a:schemeClr val="lt1"/>
                </a:solidFill>
                <a:latin typeface="Malgun Gothic"/>
                <a:ea typeface="Malgun Gothic"/>
                <a:cs typeface="Malgun Gothic"/>
                <a:sym typeface="Malgun Gothic"/>
              </a:rPr>
              <a:t>(3/4)</a:t>
            </a:r>
            <a:endParaRPr sz="1400" b="0" i="0" u="none" strike="noStrike" cap="none" dirty="0">
              <a:solidFill>
                <a:srgbClr val="000000"/>
              </a:solidFill>
              <a:latin typeface="Arial"/>
              <a:ea typeface="Arial"/>
              <a:cs typeface="Arial"/>
              <a:sym typeface="Arial"/>
            </a:endParaRPr>
          </a:p>
        </p:txBody>
      </p:sp>
      <p:pic>
        <p:nvPicPr>
          <p:cNvPr id="868" name="Google Shape;868;p45"/>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869" name="Google Shape;869;p45"/>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70" name="Google Shape;870;p4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871" name="Google Shape;871;p45"/>
          <p:cNvSpPr txBox="1"/>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72" name="Google Shape;872;p45"/>
          <p:cNvSpPr txBox="1"/>
          <p:nvPr/>
        </p:nvSpPr>
        <p:spPr>
          <a:xfrm>
            <a:off x="107950" y="1473200"/>
            <a:ext cx="4445000" cy="438785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73" name="Google Shape;873;p45"/>
          <p:cNvSpPr txBox="1"/>
          <p:nvPr/>
        </p:nvSpPr>
        <p:spPr>
          <a:xfrm>
            <a:off x="4591050" y="1473200"/>
            <a:ext cx="4445000" cy="438785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874" name="Google Shape;874;p45"/>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875" name="Google Shape;875;p45"/>
          <p:cNvSpPr txBox="1"/>
          <p:nvPr/>
        </p:nvSpPr>
        <p:spPr>
          <a:xfrm>
            <a:off x="185737" y="4856162"/>
            <a:ext cx="4327525" cy="95408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설명: 소형 로봇 센서 데이터 정보</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시기: 연속</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주기: 30초</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데이터: 온습도 센서 및 GPS 모듈 센서</a:t>
            </a:r>
            <a:endParaRPr sz="1400" b="0" i="0" u="none" strike="noStrike" cap="none">
              <a:solidFill>
                <a:srgbClr val="000000"/>
              </a:solidFill>
              <a:latin typeface="Arial"/>
              <a:ea typeface="Arial"/>
              <a:cs typeface="Arial"/>
              <a:sym typeface="Arial"/>
            </a:endParaRPr>
          </a:p>
        </p:txBody>
      </p:sp>
      <p:sp>
        <p:nvSpPr>
          <p:cNvPr id="876" name="Google Shape;876;p45"/>
          <p:cNvSpPr txBox="1"/>
          <p:nvPr/>
        </p:nvSpPr>
        <p:spPr>
          <a:xfrm>
            <a:off x="4662487" y="4856162"/>
            <a:ext cx="4295775" cy="95408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설명: 모체 로봇 영상 정보</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시기: 탐사 종료 후</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주기: 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데이터: 적외선 카메라 센서 데이터</a:t>
            </a:r>
            <a:endParaRPr sz="1400" b="0" i="0" u="none" strike="noStrike" cap="none">
              <a:solidFill>
                <a:srgbClr val="000000"/>
              </a:solidFill>
              <a:latin typeface="Arial"/>
              <a:ea typeface="Arial"/>
              <a:cs typeface="Arial"/>
              <a:sym typeface="Arial"/>
            </a:endParaRPr>
          </a:p>
        </p:txBody>
      </p:sp>
      <p:sp>
        <p:nvSpPr>
          <p:cNvPr id="877" name="Google Shape;877;p45"/>
          <p:cNvSpPr txBox="1"/>
          <p:nvPr/>
        </p:nvSpPr>
        <p:spPr>
          <a:xfrm>
            <a:off x="5656262" y="1555750"/>
            <a:ext cx="4129087" cy="5524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[mRobot_video 테이블]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1" i="0" u="none" strike="noStrike" cap="none">
                <a:solidFill>
                  <a:schemeClr val="dk1"/>
                </a:solidFill>
                <a:latin typeface="Malgun Gothic"/>
                <a:ea typeface="Malgun Gothic"/>
                <a:cs typeface="Malgun Gothic"/>
                <a:sym typeface="Malgun Gothic"/>
              </a:rPr>
              <a:t> </a:t>
            </a:r>
            <a:endParaRPr sz="1400" b="0" i="0" u="none" strike="noStrike" cap="none">
              <a:solidFill>
                <a:srgbClr val="000000"/>
              </a:solidFill>
              <a:latin typeface="Arial"/>
              <a:ea typeface="Arial"/>
              <a:cs typeface="Arial"/>
              <a:sym typeface="Arial"/>
            </a:endParaRPr>
          </a:p>
        </p:txBody>
      </p:sp>
      <p:sp>
        <p:nvSpPr>
          <p:cNvPr id="878" name="Google Shape;878;p45"/>
          <p:cNvSpPr txBox="1"/>
          <p:nvPr/>
        </p:nvSpPr>
        <p:spPr>
          <a:xfrm>
            <a:off x="1258887" y="1531937"/>
            <a:ext cx="4127500" cy="3397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[sRobot_info 테이블]</a:t>
            </a:r>
            <a:endParaRPr sz="1400" b="0" i="0" u="none" strike="noStrike" cap="none">
              <a:solidFill>
                <a:srgbClr val="000000"/>
              </a:solidFill>
              <a:latin typeface="Arial"/>
              <a:ea typeface="Arial"/>
              <a:cs typeface="Arial"/>
              <a:sym typeface="Arial"/>
            </a:endParaRPr>
          </a:p>
        </p:txBody>
      </p:sp>
      <p:graphicFrame>
        <p:nvGraphicFramePr>
          <p:cNvPr id="879" name="Google Shape;879;p45"/>
          <p:cNvGraphicFramePr/>
          <p:nvPr/>
        </p:nvGraphicFramePr>
        <p:xfrm>
          <a:off x="4662487" y="1920875"/>
          <a:ext cx="4316375" cy="1851025"/>
        </p:xfrm>
        <a:graphic>
          <a:graphicData uri="http://schemas.openxmlformats.org/drawingml/2006/table">
            <a:tbl>
              <a:tblPr>
                <a:noFill/>
                <a:tableStyleId>{63333E97-AB35-41CD-AE6E-F86F56BE420D}</a:tableStyleId>
              </a:tblPr>
              <a:tblGrid>
                <a:gridCol w="819150">
                  <a:extLst>
                    <a:ext uri="{9D8B030D-6E8A-4147-A177-3AD203B41FA5}">
                      <a16:colId xmlns:a16="http://schemas.microsoft.com/office/drawing/2014/main" val="20000"/>
                    </a:ext>
                  </a:extLst>
                </a:gridCol>
                <a:gridCol w="947725">
                  <a:extLst>
                    <a:ext uri="{9D8B030D-6E8A-4147-A177-3AD203B41FA5}">
                      <a16:colId xmlns:a16="http://schemas.microsoft.com/office/drawing/2014/main" val="20001"/>
                    </a:ext>
                  </a:extLst>
                </a:gridCol>
                <a:gridCol w="655625">
                  <a:extLst>
                    <a:ext uri="{9D8B030D-6E8A-4147-A177-3AD203B41FA5}">
                      <a16:colId xmlns:a16="http://schemas.microsoft.com/office/drawing/2014/main" val="20002"/>
                    </a:ext>
                  </a:extLst>
                </a:gridCol>
                <a:gridCol w="1019175">
                  <a:extLst>
                    <a:ext uri="{9D8B030D-6E8A-4147-A177-3AD203B41FA5}">
                      <a16:colId xmlns:a16="http://schemas.microsoft.com/office/drawing/2014/main" val="20003"/>
                    </a:ext>
                  </a:extLst>
                </a:gridCol>
                <a:gridCol w="511175">
                  <a:extLst>
                    <a:ext uri="{9D8B030D-6E8A-4147-A177-3AD203B41FA5}">
                      <a16:colId xmlns:a16="http://schemas.microsoft.com/office/drawing/2014/main" val="20004"/>
                    </a:ext>
                  </a:extLst>
                </a:gridCol>
                <a:gridCol w="363525">
                  <a:extLst>
                    <a:ext uri="{9D8B030D-6E8A-4147-A177-3AD203B41FA5}">
                      <a16:colId xmlns:a16="http://schemas.microsoft.com/office/drawing/2014/main" val="20005"/>
                    </a:ext>
                  </a:extLst>
                </a:gridCol>
              </a:tblGrid>
              <a:tr h="220650">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한글명</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자료형</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NULL</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1</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mVideo_id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int UNSIGNED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pri</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2</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mVideo_name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이름</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varchar(10)</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2222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3</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mVideo_film</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영상</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LONGBLOB</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2206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220650">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foreign 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reference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2206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bl>
          </a:graphicData>
        </a:graphic>
      </p:graphicFrame>
      <p:graphicFrame>
        <p:nvGraphicFramePr>
          <p:cNvPr id="880" name="Google Shape;880;p45"/>
          <p:cNvGraphicFramePr/>
          <p:nvPr/>
        </p:nvGraphicFramePr>
        <p:xfrm>
          <a:off x="166687" y="1920875"/>
          <a:ext cx="4327475" cy="2195530"/>
        </p:xfrm>
        <a:graphic>
          <a:graphicData uri="http://schemas.openxmlformats.org/drawingml/2006/table">
            <a:tbl>
              <a:tblPr>
                <a:noFill/>
                <a:tableStyleId>{63333E97-AB35-41CD-AE6E-F86F56BE420D}</a:tableStyleId>
              </a:tblPr>
              <a:tblGrid>
                <a:gridCol w="766750">
                  <a:extLst>
                    <a:ext uri="{9D8B030D-6E8A-4147-A177-3AD203B41FA5}">
                      <a16:colId xmlns:a16="http://schemas.microsoft.com/office/drawing/2014/main" val="20000"/>
                    </a:ext>
                  </a:extLst>
                </a:gridCol>
                <a:gridCol w="1046150">
                  <a:extLst>
                    <a:ext uri="{9D8B030D-6E8A-4147-A177-3AD203B41FA5}">
                      <a16:colId xmlns:a16="http://schemas.microsoft.com/office/drawing/2014/main" val="20001"/>
                    </a:ext>
                  </a:extLst>
                </a:gridCol>
                <a:gridCol w="720725">
                  <a:extLst>
                    <a:ext uri="{9D8B030D-6E8A-4147-A177-3AD203B41FA5}">
                      <a16:colId xmlns:a16="http://schemas.microsoft.com/office/drawing/2014/main" val="20002"/>
                    </a:ext>
                  </a:extLst>
                </a:gridCol>
                <a:gridCol w="966775">
                  <a:extLst>
                    <a:ext uri="{9D8B030D-6E8A-4147-A177-3AD203B41FA5}">
                      <a16:colId xmlns:a16="http://schemas.microsoft.com/office/drawing/2014/main" val="20003"/>
                    </a:ext>
                  </a:extLst>
                </a:gridCol>
                <a:gridCol w="482600">
                  <a:extLst>
                    <a:ext uri="{9D8B030D-6E8A-4147-A177-3AD203B41FA5}">
                      <a16:colId xmlns:a16="http://schemas.microsoft.com/office/drawing/2014/main" val="20004"/>
                    </a:ext>
                  </a:extLst>
                </a:gridCol>
                <a:gridCol w="344475">
                  <a:extLst>
                    <a:ext uri="{9D8B030D-6E8A-4147-A177-3AD203B41FA5}">
                      <a16:colId xmlns:a16="http://schemas.microsoft.com/office/drawing/2014/main" val="20005"/>
                    </a:ext>
                  </a:extLst>
                </a:gridCol>
              </a:tblGrid>
              <a:tr h="220650">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한글명</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자료형</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NULL</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222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1</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mRobot_info_id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int UNSIGNED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pri</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2</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sHumidity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습도</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float</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3</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sTemp</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온도</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float</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4</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sLocate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위치</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double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2222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220650">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foreign 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reference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3429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sRobot_info_id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sRobot.</a:t>
                      </a:r>
                      <a:endParaRPr sz="1400" u="none" strike="noStrike" cap="none"/>
                    </a:p>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sRobot_id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7"/>
                  </a:ext>
                </a:extLst>
              </a:tr>
            </a:tbl>
          </a:graphicData>
        </a:graphic>
      </p:graphicFrame>
      <p:sp>
        <p:nvSpPr>
          <p:cNvPr id="2" name="Google Shape;877;p44">
            <a:extLst>
              <a:ext uri="{FF2B5EF4-FFF2-40B4-BE49-F238E27FC236}">
                <a16:creationId xmlns:a16="http://schemas.microsoft.com/office/drawing/2014/main" id="{B011BDB5-21A2-23EB-87D1-4C056AF6E2EC}"/>
              </a:ext>
            </a:extLst>
          </p:cNvPr>
          <p:cNvSpPr txBox="1"/>
          <p:nvPr/>
        </p:nvSpPr>
        <p:spPr>
          <a:xfrm>
            <a:off x="882624" y="4611600"/>
            <a:ext cx="2933700" cy="231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36] DB </a:t>
            </a:r>
            <a:r>
              <a:rPr lang="en-US" altLang="ko-KR" sz="900" b="0" i="0" u="none" dirty="0" err="1">
                <a:solidFill>
                  <a:schemeClr val="dk1"/>
                </a:solidFill>
                <a:latin typeface="Malgun Gothic"/>
                <a:ea typeface="Malgun Gothic"/>
                <a:cs typeface="Malgun Gothic"/>
                <a:sym typeface="Malgun Gothic"/>
              </a:rPr>
              <a:t>sRobot_info</a:t>
            </a:r>
            <a:r>
              <a:rPr lang="en-US" altLang="ko-KR" sz="900" b="0" i="0" u="none" dirty="0">
                <a:solidFill>
                  <a:schemeClr val="dk1"/>
                </a:solidFill>
                <a:latin typeface="Malgun Gothic"/>
                <a:ea typeface="Malgun Gothic"/>
                <a:cs typeface="Malgun Gothic"/>
                <a:sym typeface="Malgun Gothic"/>
              </a:rPr>
              <a:t> </a:t>
            </a:r>
            <a:r>
              <a:rPr lang="ko-KR" altLang="en-US" sz="900" b="0" i="0" u="none" dirty="0">
                <a:solidFill>
                  <a:schemeClr val="dk1"/>
                </a:solidFill>
                <a:latin typeface="Malgun Gothic"/>
                <a:ea typeface="Malgun Gothic"/>
                <a:cs typeface="Malgun Gothic"/>
                <a:sym typeface="Malgun Gothic"/>
              </a:rPr>
              <a:t>테이블 정의서</a:t>
            </a:r>
          </a:p>
        </p:txBody>
      </p:sp>
      <p:sp>
        <p:nvSpPr>
          <p:cNvPr id="3" name="Google Shape;878;p44">
            <a:extLst>
              <a:ext uri="{FF2B5EF4-FFF2-40B4-BE49-F238E27FC236}">
                <a16:creationId xmlns:a16="http://schemas.microsoft.com/office/drawing/2014/main" id="{FABD9156-E212-5CE4-FDE4-A03E69F8FA44}"/>
              </a:ext>
            </a:extLst>
          </p:cNvPr>
          <p:cNvSpPr txBox="1"/>
          <p:nvPr/>
        </p:nvSpPr>
        <p:spPr>
          <a:xfrm>
            <a:off x="5343524" y="4609643"/>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37] DB </a:t>
            </a:r>
            <a:r>
              <a:rPr lang="en-US" altLang="ko-KR" sz="900" b="0" i="0" u="none" dirty="0" err="1">
                <a:solidFill>
                  <a:schemeClr val="dk1"/>
                </a:solidFill>
                <a:latin typeface="Malgun Gothic"/>
                <a:ea typeface="Malgun Gothic"/>
                <a:cs typeface="Malgun Gothic"/>
                <a:sym typeface="Malgun Gothic"/>
              </a:rPr>
              <a:t>mRobot_video</a:t>
            </a:r>
            <a:r>
              <a:rPr lang="en-US" altLang="ko-KR" sz="900" b="0" i="0" u="none" dirty="0">
                <a:solidFill>
                  <a:schemeClr val="dk1"/>
                </a:solidFill>
                <a:latin typeface="Malgun Gothic"/>
                <a:ea typeface="Malgun Gothic"/>
                <a:cs typeface="Malgun Gothic"/>
                <a:sym typeface="Malgun Gothic"/>
              </a:rPr>
              <a:t> </a:t>
            </a:r>
            <a:r>
              <a:rPr lang="ko-KR" altLang="en-US" sz="900" b="0" i="0" u="none" dirty="0">
                <a:solidFill>
                  <a:schemeClr val="dk1"/>
                </a:solidFill>
                <a:latin typeface="Malgun Gothic"/>
                <a:ea typeface="Malgun Gothic"/>
                <a:cs typeface="Malgun Gothic"/>
                <a:sym typeface="Malgun Gothic"/>
              </a:rPr>
              <a:t>테이블 정의서</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46"/>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888" name="Google Shape;888;p46"/>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889" name="Google Shape;889;p46"/>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890" name="Google Shape;890;p46"/>
          <p:cNvSpPr txBox="1"/>
          <p:nvPr/>
        </p:nvSpPr>
        <p:spPr>
          <a:xfrm>
            <a:off x="323850" y="692150"/>
            <a:ext cx="2879725"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테이블</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정의서</a:t>
            </a:r>
            <a:r>
              <a:rPr lang="en-US" sz="1700" b="1" i="0" u="none" strike="noStrike" cap="none" dirty="0">
                <a:solidFill>
                  <a:schemeClr val="lt1"/>
                </a:solidFill>
                <a:latin typeface="Malgun Gothic"/>
                <a:ea typeface="Malgun Gothic"/>
                <a:cs typeface="Malgun Gothic"/>
                <a:sym typeface="Malgun Gothic"/>
              </a:rPr>
              <a:t> </a:t>
            </a:r>
            <a:r>
              <a:rPr lang="en-US" altLang="ko-KR" sz="1400" b="1" i="0" u="none" strike="noStrike" cap="none" dirty="0">
                <a:solidFill>
                  <a:schemeClr val="lt1"/>
                </a:solidFill>
                <a:latin typeface="Malgun Gothic"/>
                <a:ea typeface="Malgun Gothic"/>
                <a:cs typeface="Malgun Gothic"/>
                <a:sym typeface="Malgun Gothic"/>
              </a:rPr>
              <a:t>(4/4)</a:t>
            </a:r>
            <a:endParaRPr sz="1400" b="0" i="0" u="none" strike="noStrike" cap="none" dirty="0">
              <a:solidFill>
                <a:srgbClr val="000000"/>
              </a:solidFill>
              <a:latin typeface="Arial"/>
              <a:ea typeface="Arial"/>
              <a:cs typeface="Arial"/>
              <a:sym typeface="Arial"/>
            </a:endParaRPr>
          </a:p>
        </p:txBody>
      </p:sp>
      <p:pic>
        <p:nvPicPr>
          <p:cNvPr id="891" name="Google Shape;891;p46"/>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892" name="Google Shape;892;p46"/>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93" name="Google Shape;893;p4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894" name="Google Shape;894;p46"/>
          <p:cNvSpPr txBox="1"/>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895" name="Google Shape;895;p46"/>
          <p:cNvSpPr txBox="1"/>
          <p:nvPr/>
        </p:nvSpPr>
        <p:spPr>
          <a:xfrm>
            <a:off x="107950" y="1473200"/>
            <a:ext cx="4445000" cy="438785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896" name="Google Shape;896;p46"/>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897" name="Google Shape;897;p46"/>
          <p:cNvSpPr txBox="1"/>
          <p:nvPr/>
        </p:nvSpPr>
        <p:spPr>
          <a:xfrm>
            <a:off x="185737" y="4856162"/>
            <a:ext cx="4327525" cy="954087"/>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설명: 소형 로봇 영상 정보</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시기: 탐사 종료 후</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저장 주기: 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데이터: 적외선 카메라 센서 데이터</a:t>
            </a:r>
            <a:endParaRPr sz="1400" b="0" i="0" u="none" strike="noStrike" cap="none">
              <a:solidFill>
                <a:srgbClr val="000000"/>
              </a:solidFill>
              <a:latin typeface="Arial"/>
              <a:ea typeface="Arial"/>
              <a:cs typeface="Arial"/>
              <a:sym typeface="Arial"/>
            </a:endParaRPr>
          </a:p>
        </p:txBody>
      </p:sp>
      <p:sp>
        <p:nvSpPr>
          <p:cNvPr id="898" name="Google Shape;898;p46"/>
          <p:cNvSpPr txBox="1"/>
          <p:nvPr/>
        </p:nvSpPr>
        <p:spPr>
          <a:xfrm>
            <a:off x="1212850" y="1531937"/>
            <a:ext cx="41275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[sRobot_video 테이블] </a:t>
            </a:r>
            <a:endParaRPr sz="1400" b="0" i="0" u="none" strike="noStrike" cap="none">
              <a:solidFill>
                <a:srgbClr val="000000"/>
              </a:solidFill>
              <a:latin typeface="Arial"/>
              <a:ea typeface="Arial"/>
              <a:cs typeface="Arial"/>
              <a:sym typeface="Arial"/>
            </a:endParaRPr>
          </a:p>
        </p:txBody>
      </p:sp>
      <p:graphicFrame>
        <p:nvGraphicFramePr>
          <p:cNvPr id="899" name="Google Shape;899;p46"/>
          <p:cNvGraphicFramePr/>
          <p:nvPr/>
        </p:nvGraphicFramePr>
        <p:xfrm>
          <a:off x="161925" y="1920875"/>
          <a:ext cx="4338600" cy="1851025"/>
        </p:xfrm>
        <a:graphic>
          <a:graphicData uri="http://schemas.openxmlformats.org/drawingml/2006/table">
            <a:tbl>
              <a:tblPr>
                <a:noFill/>
                <a:tableStyleId>{63333E97-AB35-41CD-AE6E-F86F56BE420D}</a:tableStyleId>
              </a:tblPr>
              <a:tblGrid>
                <a:gridCol w="792150">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719125">
                  <a:extLst>
                    <a:ext uri="{9D8B030D-6E8A-4147-A177-3AD203B41FA5}">
                      <a16:colId xmlns:a16="http://schemas.microsoft.com/office/drawing/2014/main" val="20002"/>
                    </a:ext>
                  </a:extLst>
                </a:gridCol>
                <a:gridCol w="1008050">
                  <a:extLst>
                    <a:ext uri="{9D8B030D-6E8A-4147-A177-3AD203B41FA5}">
                      <a16:colId xmlns:a16="http://schemas.microsoft.com/office/drawing/2014/main" val="20003"/>
                    </a:ext>
                  </a:extLst>
                </a:gridCol>
                <a:gridCol w="504825">
                  <a:extLst>
                    <a:ext uri="{9D8B030D-6E8A-4147-A177-3AD203B41FA5}">
                      <a16:colId xmlns:a16="http://schemas.microsoft.com/office/drawing/2014/main" val="20004"/>
                    </a:ext>
                  </a:extLst>
                </a:gridCol>
                <a:gridCol w="377825">
                  <a:extLst>
                    <a:ext uri="{9D8B030D-6E8A-4147-A177-3AD203B41FA5}">
                      <a16:colId xmlns:a16="http://schemas.microsoft.com/office/drawing/2014/main" val="20005"/>
                    </a:ext>
                  </a:extLst>
                </a:gridCol>
              </a:tblGrid>
              <a:tr h="220650">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한글명</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자료형</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NULL</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l"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1</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sVideo_id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순번</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int UNSIGNED</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pri</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2206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2</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sVideo_name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이름</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varchar(10)</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222250">
                <a:tc>
                  <a:txBody>
                    <a:bodyPr/>
                    <a:lstStyle/>
                    <a:p>
                      <a:pPr marL="0" marR="0" lvl="0" indent="0" algn="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3</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sVideo_film</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영상</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LONGBLOB</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no</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2206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220650">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foreign key</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column</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reference</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2206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solidFill>
                          <a:schemeClr val="dk1"/>
                        </a:solidFill>
                        <a:latin typeface="Malgun Gothic"/>
                        <a:ea typeface="Malgun Gothic"/>
                        <a:cs typeface="Malgun Gothic"/>
                        <a:sym typeface="Malgun Gothic"/>
                      </a:endParaRPr>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bl>
          </a:graphicData>
        </a:graphic>
      </p:graphicFrame>
      <p:sp>
        <p:nvSpPr>
          <p:cNvPr id="2" name="Google Shape;877;p44">
            <a:extLst>
              <a:ext uri="{FF2B5EF4-FFF2-40B4-BE49-F238E27FC236}">
                <a16:creationId xmlns:a16="http://schemas.microsoft.com/office/drawing/2014/main" id="{BBACAAD6-9673-BEBD-EFEC-1BC80BA660AD}"/>
              </a:ext>
            </a:extLst>
          </p:cNvPr>
          <p:cNvSpPr txBox="1"/>
          <p:nvPr/>
        </p:nvSpPr>
        <p:spPr>
          <a:xfrm>
            <a:off x="882624" y="4611600"/>
            <a:ext cx="2933700" cy="231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altLang="ko-KR" sz="900" b="0" i="0" u="none" dirty="0">
                <a:solidFill>
                  <a:schemeClr val="dk1"/>
                </a:solidFill>
                <a:latin typeface="Malgun Gothic"/>
                <a:ea typeface="Malgun Gothic"/>
                <a:cs typeface="Malgun Gothic"/>
                <a:sym typeface="Malgun Gothic"/>
              </a:rPr>
              <a:t>[</a:t>
            </a:r>
            <a:r>
              <a:rPr lang="ko-KR" altLang="en-US" sz="900" b="0" i="0" u="none" dirty="0">
                <a:solidFill>
                  <a:schemeClr val="dk1"/>
                </a:solidFill>
                <a:latin typeface="Malgun Gothic"/>
                <a:ea typeface="Malgun Gothic"/>
                <a:cs typeface="Malgun Gothic"/>
                <a:sym typeface="Malgun Gothic"/>
              </a:rPr>
              <a:t>그림 </a:t>
            </a:r>
            <a:r>
              <a:rPr lang="en-US" altLang="ko-KR" sz="900" b="0" i="0" u="none" dirty="0">
                <a:solidFill>
                  <a:schemeClr val="dk1"/>
                </a:solidFill>
                <a:latin typeface="Malgun Gothic"/>
                <a:ea typeface="Malgun Gothic"/>
                <a:cs typeface="Malgun Gothic"/>
                <a:sym typeface="Malgun Gothic"/>
              </a:rPr>
              <a:t>38] DB </a:t>
            </a:r>
            <a:r>
              <a:rPr lang="en-US" altLang="ko-KR" sz="900" b="0" i="0" u="none" dirty="0" err="1">
                <a:solidFill>
                  <a:schemeClr val="dk1"/>
                </a:solidFill>
                <a:latin typeface="Malgun Gothic"/>
                <a:ea typeface="Malgun Gothic"/>
                <a:cs typeface="Malgun Gothic"/>
                <a:sym typeface="Malgun Gothic"/>
              </a:rPr>
              <a:t>sRobot_video</a:t>
            </a:r>
            <a:r>
              <a:rPr lang="en-US" altLang="ko-KR" sz="900" b="0" i="0" u="none" dirty="0">
                <a:solidFill>
                  <a:schemeClr val="dk1"/>
                </a:solidFill>
                <a:latin typeface="Malgun Gothic"/>
                <a:ea typeface="Malgun Gothic"/>
                <a:cs typeface="Malgun Gothic"/>
                <a:sym typeface="Malgun Gothic"/>
              </a:rPr>
              <a:t> </a:t>
            </a:r>
            <a:r>
              <a:rPr lang="ko-KR" altLang="en-US" sz="900" b="0" i="0" u="none" dirty="0">
                <a:solidFill>
                  <a:schemeClr val="dk1"/>
                </a:solidFill>
                <a:latin typeface="Malgun Gothic"/>
                <a:ea typeface="Malgun Gothic"/>
                <a:cs typeface="Malgun Gothic"/>
                <a:sym typeface="Malgun Gothic"/>
              </a:rPr>
              <a:t>테이블 정의서</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47"/>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906" name="Google Shape;906;p47"/>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907" name="Google Shape;907;p47"/>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908" name="Google Shape;908;p47"/>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핵심소스코드(1)</a:t>
            </a:r>
            <a:endParaRPr sz="1400" b="0" i="0" u="none" strike="noStrike" cap="none">
              <a:solidFill>
                <a:srgbClr val="000000"/>
              </a:solidFill>
              <a:latin typeface="Arial"/>
              <a:ea typeface="Arial"/>
              <a:cs typeface="Arial"/>
              <a:sym typeface="Arial"/>
            </a:endParaRPr>
          </a:p>
        </p:txBody>
      </p:sp>
      <p:pic>
        <p:nvPicPr>
          <p:cNvPr id="909" name="Google Shape;909;p47"/>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910" name="Google Shape;910;p47"/>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911" name="Google Shape;911;p4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912" name="Google Shape;912;p47"/>
          <p:cNvSpPr txBox="1"/>
          <p:nvPr/>
        </p:nvSpPr>
        <p:spPr>
          <a:xfrm>
            <a:off x="222250" y="1196975"/>
            <a:ext cx="8740775" cy="5040312"/>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913" name="Google Shape;913;p47"/>
          <p:cNvPicPr preferRelativeResize="0"/>
          <p:nvPr/>
        </p:nvPicPr>
        <p:blipFill rotWithShape="1">
          <a:blip r:embed="rId4">
            <a:alphaModFix/>
          </a:blip>
          <a:srcRect/>
          <a:stretch/>
        </p:blipFill>
        <p:spPr>
          <a:xfrm>
            <a:off x="8115300" y="125412"/>
            <a:ext cx="868362" cy="279400"/>
          </a:xfrm>
          <a:prstGeom prst="rect">
            <a:avLst/>
          </a:prstGeom>
          <a:noFill/>
          <a:ln>
            <a:noFill/>
          </a:ln>
        </p:spPr>
      </p:pic>
      <p:pic>
        <p:nvPicPr>
          <p:cNvPr id="914" name="Google Shape;914;p47"/>
          <p:cNvPicPr preferRelativeResize="0"/>
          <p:nvPr/>
        </p:nvPicPr>
        <p:blipFill rotWithShape="1">
          <a:blip r:embed="rId5">
            <a:alphaModFix/>
          </a:blip>
          <a:srcRect l="4039" t="2731" r="4272" b="27397"/>
          <a:stretch/>
        </p:blipFill>
        <p:spPr>
          <a:xfrm>
            <a:off x="309562" y="1250950"/>
            <a:ext cx="5040312" cy="4932362"/>
          </a:xfrm>
          <a:prstGeom prst="rect">
            <a:avLst/>
          </a:prstGeom>
          <a:noFill/>
          <a:ln>
            <a:noFill/>
          </a:ln>
        </p:spPr>
      </p:pic>
      <p:pic>
        <p:nvPicPr>
          <p:cNvPr id="915" name="Google Shape;915;p47"/>
          <p:cNvPicPr preferRelativeResize="0"/>
          <p:nvPr/>
        </p:nvPicPr>
        <p:blipFill rotWithShape="1">
          <a:blip r:embed="rId6">
            <a:alphaModFix/>
          </a:blip>
          <a:srcRect l="4130" t="72637" r="19660" b="3211"/>
          <a:stretch/>
        </p:blipFill>
        <p:spPr>
          <a:xfrm>
            <a:off x="4833937" y="1250950"/>
            <a:ext cx="4070350" cy="1655762"/>
          </a:xfrm>
          <a:prstGeom prst="rect">
            <a:avLst/>
          </a:prstGeom>
          <a:noFill/>
          <a:ln>
            <a:noFill/>
          </a:ln>
        </p:spPr>
      </p:pic>
      <p:sp>
        <p:nvSpPr>
          <p:cNvPr id="916" name="Google Shape;916;p47"/>
          <p:cNvSpPr txBox="1"/>
          <p:nvPr/>
        </p:nvSpPr>
        <p:spPr>
          <a:xfrm>
            <a:off x="3419475" y="828675"/>
            <a:ext cx="41275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[OpenPose를 활용한 객체 탐지 code] </a:t>
            </a:r>
            <a:endParaRPr sz="1400" b="0" i="0" u="none" strike="noStrike" cap="none">
              <a:solidFill>
                <a:srgbClr val="000000"/>
              </a:solidFill>
              <a:latin typeface="Arial"/>
              <a:ea typeface="Arial"/>
              <a:cs typeface="Arial"/>
              <a:sym typeface="Arial"/>
            </a:endParaRPr>
          </a:p>
        </p:txBody>
      </p:sp>
      <p:sp>
        <p:nvSpPr>
          <p:cNvPr id="917" name="Google Shape;917;p47"/>
          <p:cNvSpPr txBox="1"/>
          <p:nvPr/>
        </p:nvSpPr>
        <p:spPr>
          <a:xfrm>
            <a:off x="5362575" y="4367212"/>
            <a:ext cx="3546475"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재난 지역을 탐사하는 로봇의 목적에 맞게 신체 일부만이 카메라에 탐지돼도 사람이라고 인식할 수 있도록 데이터셋 변경, 신경망 구조에 추가하여 학습시킴. 신체 일부분 간 관계를 고려하여 관절을 선으로 연결, 신체의 어디 부분인지를 파악하여 web 스트리밍 화면으로 실시간 탐지 가능. </a:t>
            </a:r>
            <a:endParaRPr sz="1400" b="0" i="0" u="none" strike="noStrike" cap="none">
              <a:solidFill>
                <a:srgbClr val="000000"/>
              </a:solidFill>
              <a:latin typeface="Arial"/>
              <a:ea typeface="Arial"/>
              <a:cs typeface="Arial"/>
              <a:sym typeface="Arial"/>
            </a:endParaRPr>
          </a:p>
        </p:txBody>
      </p:sp>
      <p:sp>
        <p:nvSpPr>
          <p:cNvPr id="918" name="Google Shape;918;p47"/>
          <p:cNvSpPr txBox="1"/>
          <p:nvPr/>
        </p:nvSpPr>
        <p:spPr>
          <a:xfrm>
            <a:off x="3321818" y="6230877"/>
            <a:ext cx="2933700" cy="230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39] OpenPose 객체 탐지 핵심소스코드</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8"/>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924" name="Google Shape;924;p48"/>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925" name="Google Shape;925;p48"/>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926" name="Google Shape;926;p48"/>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핵심소스코드(2)</a:t>
            </a:r>
            <a:endParaRPr sz="1400" b="0" i="0" u="none" strike="noStrike" cap="none">
              <a:solidFill>
                <a:srgbClr val="000000"/>
              </a:solidFill>
              <a:latin typeface="Arial"/>
              <a:ea typeface="Arial"/>
              <a:cs typeface="Arial"/>
              <a:sym typeface="Arial"/>
            </a:endParaRPr>
          </a:p>
        </p:txBody>
      </p:sp>
      <p:pic>
        <p:nvPicPr>
          <p:cNvPr id="927" name="Google Shape;927;p48"/>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928" name="Google Shape;928;p48"/>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929" name="Google Shape;929;p4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930" name="Google Shape;930;p48"/>
          <p:cNvSpPr txBox="1"/>
          <p:nvPr/>
        </p:nvSpPr>
        <p:spPr>
          <a:xfrm>
            <a:off x="222250" y="1196975"/>
            <a:ext cx="8740775" cy="5040312"/>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931" name="Google Shape;931;p48"/>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932" name="Google Shape;932;p48"/>
          <p:cNvSpPr txBox="1"/>
          <p:nvPr/>
        </p:nvSpPr>
        <p:spPr>
          <a:xfrm>
            <a:off x="3419475" y="828675"/>
            <a:ext cx="41275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[YOLO를 활용한 객체 탐지 code] </a:t>
            </a:r>
            <a:endParaRPr sz="1400" b="0" i="0" u="none" strike="noStrike" cap="none">
              <a:solidFill>
                <a:srgbClr val="000000"/>
              </a:solidFill>
              <a:latin typeface="Arial"/>
              <a:ea typeface="Arial"/>
              <a:cs typeface="Arial"/>
              <a:sym typeface="Arial"/>
            </a:endParaRPr>
          </a:p>
        </p:txBody>
      </p:sp>
      <p:pic>
        <p:nvPicPr>
          <p:cNvPr id="933" name="Google Shape;933;p48"/>
          <p:cNvPicPr preferRelativeResize="0"/>
          <p:nvPr/>
        </p:nvPicPr>
        <p:blipFill rotWithShape="1">
          <a:blip r:embed="rId5">
            <a:alphaModFix/>
          </a:blip>
          <a:srcRect l="4467" t="3701" r="5891" b="18599"/>
          <a:stretch/>
        </p:blipFill>
        <p:spPr>
          <a:xfrm>
            <a:off x="323850" y="1273175"/>
            <a:ext cx="4176712" cy="4905375"/>
          </a:xfrm>
          <a:prstGeom prst="rect">
            <a:avLst/>
          </a:prstGeom>
          <a:noFill/>
          <a:ln>
            <a:noFill/>
          </a:ln>
        </p:spPr>
      </p:pic>
      <p:pic>
        <p:nvPicPr>
          <p:cNvPr id="934" name="Google Shape;934;p48"/>
          <p:cNvPicPr preferRelativeResize="0"/>
          <p:nvPr/>
        </p:nvPicPr>
        <p:blipFill rotWithShape="1">
          <a:blip r:embed="rId5">
            <a:alphaModFix/>
          </a:blip>
          <a:srcRect l="4478" t="81234" r="7959" b="3613"/>
          <a:stretch/>
        </p:blipFill>
        <p:spPr>
          <a:xfrm>
            <a:off x="4491037" y="1273175"/>
            <a:ext cx="4430712" cy="1039812"/>
          </a:xfrm>
          <a:prstGeom prst="rect">
            <a:avLst/>
          </a:prstGeom>
          <a:noFill/>
          <a:ln>
            <a:noFill/>
          </a:ln>
        </p:spPr>
      </p:pic>
      <p:sp>
        <p:nvSpPr>
          <p:cNvPr id="935" name="Google Shape;935;p48"/>
          <p:cNvSpPr txBox="1"/>
          <p:nvPr/>
        </p:nvSpPr>
        <p:spPr>
          <a:xfrm>
            <a:off x="4554537" y="4362450"/>
            <a:ext cx="4349750" cy="18161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재난 지역을 탐사하는 로봇의 목적에 맞게 탐사 시 탐지할 가능성이 높은 객체를 위주로 데이터셋을 변경하여 로봇을 학습해 정확도를 높임. 또한 입력 이미지의 예측 Bounding Box 개수를 늘려 로봇이 전송한 스트리밍 영상 프레임 하나에서 3개의 객체를 동시에 탐지 가능. loss function 설계에서 최적의 값을 찾아 실제 환경에서 다양한 크기와 형태의 객체를 탐지 가능.</a:t>
            </a:r>
            <a:endParaRPr sz="1400" b="0" i="0" u="none" strike="noStrike" cap="none">
              <a:solidFill>
                <a:srgbClr val="000000"/>
              </a:solidFill>
              <a:latin typeface="Arial"/>
              <a:ea typeface="Arial"/>
              <a:cs typeface="Arial"/>
              <a:sym typeface="Arial"/>
            </a:endParaRPr>
          </a:p>
        </p:txBody>
      </p:sp>
      <p:sp>
        <p:nvSpPr>
          <p:cNvPr id="936" name="Google Shape;936;p48"/>
          <p:cNvSpPr txBox="1"/>
          <p:nvPr/>
        </p:nvSpPr>
        <p:spPr>
          <a:xfrm>
            <a:off x="3428356" y="6230877"/>
            <a:ext cx="2933700" cy="230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[그림 40] YOLO 객체 탐지 핵심소스코드</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49"/>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942" name="Google Shape;942;p49"/>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943" name="Google Shape;943;p49"/>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944" name="Google Shape;944;p49"/>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핵심소스코드(3)</a:t>
            </a:r>
            <a:endParaRPr sz="1400" b="0" i="0" u="none" strike="noStrike" cap="none">
              <a:solidFill>
                <a:srgbClr val="000000"/>
              </a:solidFill>
              <a:latin typeface="Arial"/>
              <a:ea typeface="Arial"/>
              <a:cs typeface="Arial"/>
              <a:sym typeface="Arial"/>
            </a:endParaRPr>
          </a:p>
        </p:txBody>
      </p:sp>
      <p:pic>
        <p:nvPicPr>
          <p:cNvPr id="945" name="Google Shape;945;p49"/>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946" name="Google Shape;946;p49"/>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947" name="Google Shape;947;p4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948" name="Google Shape;948;p49"/>
          <p:cNvSpPr txBox="1"/>
          <p:nvPr/>
        </p:nvSpPr>
        <p:spPr>
          <a:xfrm>
            <a:off x="222250" y="1196975"/>
            <a:ext cx="8740775" cy="5040312"/>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949" name="Google Shape;949;p49"/>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950" name="Google Shape;950;p49"/>
          <p:cNvSpPr txBox="1"/>
          <p:nvPr/>
        </p:nvSpPr>
        <p:spPr>
          <a:xfrm>
            <a:off x="3419475" y="828675"/>
            <a:ext cx="41275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[소형 로봇 관절 구현] </a:t>
            </a:r>
            <a:endParaRPr sz="1400" b="0" i="0" u="none" strike="noStrike" cap="none">
              <a:solidFill>
                <a:srgbClr val="000000"/>
              </a:solidFill>
              <a:latin typeface="Arial"/>
              <a:ea typeface="Arial"/>
              <a:cs typeface="Arial"/>
              <a:sym typeface="Arial"/>
            </a:endParaRPr>
          </a:p>
        </p:txBody>
      </p:sp>
      <p:pic>
        <p:nvPicPr>
          <p:cNvPr id="951" name="Google Shape;951;p49"/>
          <p:cNvPicPr preferRelativeResize="0"/>
          <p:nvPr/>
        </p:nvPicPr>
        <p:blipFill rotWithShape="1">
          <a:blip r:embed="rId5">
            <a:alphaModFix/>
          </a:blip>
          <a:srcRect/>
          <a:stretch/>
        </p:blipFill>
        <p:spPr>
          <a:xfrm>
            <a:off x="306387" y="1276350"/>
            <a:ext cx="2770187" cy="2405062"/>
          </a:xfrm>
          <a:prstGeom prst="rect">
            <a:avLst/>
          </a:prstGeom>
          <a:noFill/>
          <a:ln>
            <a:noFill/>
          </a:ln>
        </p:spPr>
      </p:pic>
      <p:pic>
        <p:nvPicPr>
          <p:cNvPr id="952" name="Google Shape;952;p49"/>
          <p:cNvPicPr preferRelativeResize="0"/>
          <p:nvPr/>
        </p:nvPicPr>
        <p:blipFill rotWithShape="1">
          <a:blip r:embed="rId6">
            <a:alphaModFix/>
          </a:blip>
          <a:srcRect/>
          <a:stretch/>
        </p:blipFill>
        <p:spPr>
          <a:xfrm>
            <a:off x="306387" y="3648075"/>
            <a:ext cx="2393950" cy="2517775"/>
          </a:xfrm>
          <a:prstGeom prst="rect">
            <a:avLst/>
          </a:prstGeom>
          <a:noFill/>
          <a:ln>
            <a:noFill/>
          </a:ln>
        </p:spPr>
      </p:pic>
      <p:pic>
        <p:nvPicPr>
          <p:cNvPr id="953" name="Google Shape;953;p49"/>
          <p:cNvPicPr preferRelativeResize="0"/>
          <p:nvPr/>
        </p:nvPicPr>
        <p:blipFill rotWithShape="1">
          <a:blip r:embed="rId7">
            <a:alphaModFix/>
          </a:blip>
          <a:srcRect/>
          <a:stretch/>
        </p:blipFill>
        <p:spPr>
          <a:xfrm>
            <a:off x="2328862" y="3500437"/>
            <a:ext cx="4105275" cy="2665412"/>
          </a:xfrm>
          <a:prstGeom prst="rect">
            <a:avLst/>
          </a:prstGeom>
          <a:noFill/>
          <a:ln>
            <a:noFill/>
          </a:ln>
        </p:spPr>
      </p:pic>
      <p:pic>
        <p:nvPicPr>
          <p:cNvPr id="954" name="Google Shape;954;p49"/>
          <p:cNvPicPr preferRelativeResize="0"/>
          <p:nvPr/>
        </p:nvPicPr>
        <p:blipFill rotWithShape="1">
          <a:blip r:embed="rId8">
            <a:alphaModFix/>
          </a:blip>
          <a:srcRect b="6647"/>
          <a:stretch/>
        </p:blipFill>
        <p:spPr>
          <a:xfrm>
            <a:off x="2328862" y="1295400"/>
            <a:ext cx="2952750" cy="2205037"/>
          </a:xfrm>
          <a:prstGeom prst="rect">
            <a:avLst/>
          </a:prstGeom>
          <a:noFill/>
          <a:ln>
            <a:noFill/>
          </a:ln>
        </p:spPr>
      </p:pic>
      <p:sp>
        <p:nvSpPr>
          <p:cNvPr id="955" name="Google Shape;955;p49"/>
          <p:cNvSpPr txBox="1"/>
          <p:nvPr/>
        </p:nvSpPr>
        <p:spPr>
          <a:xfrm>
            <a:off x="5364162" y="3751262"/>
            <a:ext cx="3563937" cy="13843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1400"/>
              <a:buFont typeface="Malgun Gothic"/>
              <a:buNone/>
            </a:pPr>
            <a:r>
              <a:rPr lang="en-US" sz="1400" b="0" i="0" u="none" strike="noStrike" cap="none">
                <a:solidFill>
                  <a:schemeClr val="dk1"/>
                </a:solidFill>
                <a:latin typeface="Malgun Gothic"/>
                <a:ea typeface="Malgun Gothic"/>
                <a:cs typeface="Malgun Gothic"/>
                <a:sym typeface="Malgun Gothic"/>
              </a:rPr>
              <a:t>바퀴 주행이 가능한 환경은 기동성을 보장하도록 바퀴만 동작함. 만약 장애물을 만나는 경우 관절을 움직여 관절과 바퀴의 가변적 주행으로 장애물 통과 능력을 보장함. 아래의 순서는 소형 로봇의 여러 관절 중 첫 번째 관절의 움직임을 설명함.</a:t>
            </a:r>
            <a:endParaRPr sz="1400" b="0" i="0" u="none" strike="noStrike" cap="none">
              <a:solidFill>
                <a:srgbClr val="000000"/>
              </a:solidFill>
              <a:latin typeface="Arial"/>
              <a:ea typeface="Arial"/>
              <a:cs typeface="Arial"/>
              <a:sym typeface="Arial"/>
            </a:endParaRPr>
          </a:p>
        </p:txBody>
      </p:sp>
      <p:sp>
        <p:nvSpPr>
          <p:cNvPr id="956" name="Google Shape;956;p49"/>
          <p:cNvSpPr txBox="1"/>
          <p:nvPr/>
        </p:nvSpPr>
        <p:spPr>
          <a:xfrm>
            <a:off x="3339572" y="6230877"/>
            <a:ext cx="2933700" cy="230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a:t>
            </a:r>
            <a:r>
              <a:rPr lang="en-US" sz="900" b="0" i="0" u="none" strike="noStrike" cap="none" dirty="0" err="1">
                <a:solidFill>
                  <a:schemeClr val="dk1"/>
                </a:solidFill>
                <a:latin typeface="Malgun Gothic"/>
                <a:ea typeface="Malgun Gothic"/>
                <a:cs typeface="Malgun Gothic"/>
                <a:sym typeface="Malgun Gothic"/>
              </a:rPr>
              <a:t>그림</a:t>
            </a:r>
            <a:r>
              <a:rPr lang="en-US" sz="900" b="0" i="0" u="none" strike="noStrike" cap="none" dirty="0">
                <a:solidFill>
                  <a:schemeClr val="dk1"/>
                </a:solidFill>
                <a:latin typeface="Malgun Gothic"/>
                <a:ea typeface="Malgun Gothic"/>
                <a:cs typeface="Malgun Gothic"/>
                <a:sym typeface="Malgun Gothic"/>
              </a:rPr>
              <a:t> 41] </a:t>
            </a:r>
            <a:r>
              <a:rPr lang="en-US" sz="900" b="0" i="0" u="none" strike="noStrike" cap="none" dirty="0" err="1">
                <a:solidFill>
                  <a:schemeClr val="dk1"/>
                </a:solidFill>
                <a:latin typeface="Malgun Gothic"/>
                <a:ea typeface="Malgun Gothic"/>
                <a:cs typeface="Malgun Gothic"/>
                <a:sym typeface="Malgun Gothic"/>
              </a:rPr>
              <a:t>소형로봇</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관절</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구현</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핵심소스코드</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5"/>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179" name="Google Shape;179;p5"/>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180" name="Google Shape;180;p5"/>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181" name="Google Shape;181;p5"/>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시장/기술 동향 분석</a:t>
            </a:r>
            <a:endParaRPr sz="1400" b="0" i="0" u="none" strike="noStrike" cap="none">
              <a:solidFill>
                <a:srgbClr val="000000"/>
              </a:solidFill>
              <a:latin typeface="Arial"/>
              <a:ea typeface="Arial"/>
              <a:cs typeface="Arial"/>
              <a:sym typeface="Arial"/>
            </a:endParaRPr>
          </a:p>
        </p:txBody>
      </p:sp>
      <p:pic>
        <p:nvPicPr>
          <p:cNvPr id="182" name="Google Shape;182;p5"/>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183" name="Google Shape;183;p5"/>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185" name="Google Shape;185;p5"/>
          <p:cNvPicPr preferRelativeResize="0"/>
          <p:nvPr/>
        </p:nvPicPr>
        <p:blipFill rotWithShape="1">
          <a:blip r:embed="rId4">
            <a:alphaModFix/>
          </a:blip>
          <a:srcRect/>
          <a:stretch/>
        </p:blipFill>
        <p:spPr>
          <a:xfrm>
            <a:off x="8115300" y="125412"/>
            <a:ext cx="868362" cy="279400"/>
          </a:xfrm>
          <a:prstGeom prst="rect">
            <a:avLst/>
          </a:prstGeom>
          <a:noFill/>
          <a:ln>
            <a:noFill/>
          </a:ln>
        </p:spPr>
      </p:pic>
      <p:grpSp>
        <p:nvGrpSpPr>
          <p:cNvPr id="186" name="Google Shape;186;p5"/>
          <p:cNvGrpSpPr/>
          <p:nvPr/>
        </p:nvGrpSpPr>
        <p:grpSpPr>
          <a:xfrm>
            <a:off x="120650" y="2679700"/>
            <a:ext cx="2671762" cy="3529012"/>
            <a:chOff x="330200" y="2686050"/>
            <a:chExt cx="2671763" cy="3558616"/>
          </a:xfrm>
        </p:grpSpPr>
        <p:sp>
          <p:nvSpPr>
            <p:cNvPr id="187" name="Google Shape;187;p5"/>
            <p:cNvSpPr txBox="1"/>
            <p:nvPr/>
          </p:nvSpPr>
          <p:spPr>
            <a:xfrm>
              <a:off x="552450" y="2686050"/>
              <a:ext cx="2233613" cy="2328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[사진 1] 그리퍼 탑재 뱀형 로봇</a:t>
              </a:r>
              <a:endParaRPr sz="1400" b="0" i="0" u="none" strike="noStrike" cap="none">
                <a:solidFill>
                  <a:srgbClr val="000000"/>
                </a:solidFill>
                <a:latin typeface="Arial"/>
                <a:ea typeface="Arial"/>
                <a:cs typeface="Arial"/>
                <a:sym typeface="Arial"/>
              </a:endParaRPr>
            </a:p>
          </p:txBody>
        </p:sp>
        <p:sp>
          <p:nvSpPr>
            <p:cNvPr id="188" name="Google Shape;188;p5"/>
            <p:cNvSpPr txBox="1"/>
            <p:nvPr/>
          </p:nvSpPr>
          <p:spPr>
            <a:xfrm>
              <a:off x="330200" y="4275138"/>
              <a:ext cx="2665413" cy="2328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[사진 2] 비정형환경 주행가능한 뱀형 로봇</a:t>
              </a:r>
              <a:endParaRPr sz="1400" b="0" i="0" u="none" strike="noStrike" cap="none">
                <a:solidFill>
                  <a:srgbClr val="000000"/>
                </a:solidFill>
                <a:latin typeface="Arial"/>
                <a:ea typeface="Arial"/>
                <a:cs typeface="Arial"/>
                <a:sym typeface="Arial"/>
              </a:endParaRPr>
            </a:p>
          </p:txBody>
        </p:sp>
        <p:sp>
          <p:nvSpPr>
            <p:cNvPr id="189" name="Google Shape;189;p5"/>
            <p:cNvSpPr txBox="1"/>
            <p:nvPr/>
          </p:nvSpPr>
          <p:spPr>
            <a:xfrm>
              <a:off x="336550" y="6011863"/>
              <a:ext cx="2665413" cy="23280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a:solidFill>
                    <a:schemeClr val="dk1"/>
                  </a:solidFill>
                  <a:latin typeface="Malgun Gothic"/>
                  <a:ea typeface="Malgun Gothic"/>
                  <a:cs typeface="Malgun Gothic"/>
                  <a:sym typeface="Malgun Gothic"/>
                </a:rPr>
                <a:t>[사진 3] 무한궤도형 뱀 로봇</a:t>
              </a:r>
              <a:endParaRPr sz="1400" b="0" i="0" u="none" strike="noStrike" cap="none">
                <a:solidFill>
                  <a:srgbClr val="000000"/>
                </a:solidFill>
                <a:latin typeface="Arial"/>
                <a:ea typeface="Arial"/>
                <a:cs typeface="Arial"/>
                <a:sym typeface="Arial"/>
              </a:endParaRPr>
            </a:p>
          </p:txBody>
        </p:sp>
      </p:grpSp>
      <p:sp>
        <p:nvSpPr>
          <p:cNvPr id="190" name="Google Shape;190;p5"/>
          <p:cNvSpPr txBox="1"/>
          <p:nvPr/>
        </p:nvSpPr>
        <p:spPr>
          <a:xfrm>
            <a:off x="101600" y="6271264"/>
            <a:ext cx="4198937" cy="507791"/>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chemeClr val="dk1"/>
              </a:buClr>
              <a:buSzPts val="900"/>
              <a:buFont typeface="Malgun Gothic"/>
              <a:buNone/>
            </a:pPr>
            <a:r>
              <a:rPr lang="ko-KR" altLang="en-US" sz="900" b="0" i="0" u="none" strike="noStrike" cap="none" dirty="0">
                <a:solidFill>
                  <a:schemeClr val="dk1"/>
                </a:solidFill>
                <a:latin typeface="Malgun Gothic"/>
                <a:ea typeface="Malgun Gothic"/>
                <a:cs typeface="Malgun Gothic"/>
                <a:sym typeface="Malgun Gothic"/>
              </a:rPr>
              <a:t>출처</a:t>
            </a:r>
            <a:r>
              <a:rPr lang="en-US" altLang="ko-KR" sz="900" dirty="0">
                <a:solidFill>
                  <a:schemeClr val="dk1"/>
                </a:solidFill>
                <a:latin typeface="Malgun Gothic"/>
                <a:ea typeface="Malgun Gothic"/>
                <a:cs typeface="Malgun Gothic"/>
                <a:sym typeface="Malgun Gothic"/>
              </a:rPr>
              <a:t>:</a:t>
            </a:r>
            <a:r>
              <a:rPr lang="en-US" altLang="ko-KR" sz="900" b="0" i="0" u="none" strike="noStrike" cap="none" dirty="0">
                <a:solidFill>
                  <a:schemeClr val="dk1"/>
                </a:solidFill>
                <a:latin typeface="Malgun Gothic"/>
                <a:ea typeface="Malgun Gothic"/>
                <a:cs typeface="Malgun Gothic"/>
                <a:sym typeface="Malgun Gothic"/>
              </a:rPr>
              <a:t> </a:t>
            </a:r>
            <a:r>
              <a:rPr lang="en-US" sz="900" b="0" i="0" u="none" strike="noStrike" cap="none" dirty="0">
                <a:solidFill>
                  <a:schemeClr val="dk1"/>
                </a:solidFill>
                <a:latin typeface="Malgun Gothic"/>
                <a:ea typeface="Malgun Gothic"/>
                <a:cs typeface="Malgun Gothic"/>
                <a:sym typeface="Malgun Gothic"/>
              </a:rPr>
              <a:t>1). </a:t>
            </a:r>
            <a:r>
              <a:rPr lang="en-US" sz="900" b="0" i="0" u="none" strike="noStrike" cap="none" dirty="0" err="1">
                <a:solidFill>
                  <a:schemeClr val="dk1"/>
                </a:solidFill>
                <a:latin typeface="Malgun Gothic"/>
                <a:ea typeface="Malgun Gothic"/>
                <a:cs typeface="Malgun Gothic"/>
                <a:sym typeface="Malgun Gothic"/>
              </a:rPr>
              <a:t>협소</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공간</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생존자</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탐색을</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위한</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뱀형</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로봇의</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다중</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센서</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모듈</a:t>
            </a:r>
            <a:r>
              <a:rPr lang="en-US" sz="900" b="0" i="0" u="none" strike="noStrike" cap="none" dirty="0">
                <a:solidFill>
                  <a:schemeClr val="dk1"/>
                </a:solidFill>
                <a:latin typeface="Malgun Gothic"/>
                <a:ea typeface="Malgun Gothic"/>
                <a:cs typeface="Malgun Gothic"/>
                <a:sym typeface="Malgun Gothic"/>
              </a:rPr>
              <a:t> (2021)</a:t>
            </a:r>
            <a:endParaRPr sz="1400" b="0" i="0" u="none" strike="noStrike" cap="none" dirty="0">
              <a:solidFill>
                <a:srgbClr val="000000"/>
              </a:solidFill>
              <a:latin typeface="Arial"/>
              <a:ea typeface="Arial"/>
              <a:cs typeface="Arial"/>
              <a:sym typeface="Arial"/>
            </a:endParaRPr>
          </a:p>
          <a:p>
            <a:pPr marL="0" marR="0" lvl="0" indent="0"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        2). </a:t>
            </a:r>
            <a:r>
              <a:rPr lang="en-US" sz="900" b="0" i="0" u="none" strike="noStrike" cap="none" dirty="0" err="1">
                <a:solidFill>
                  <a:schemeClr val="dk1"/>
                </a:solidFill>
                <a:latin typeface="Malgun Gothic"/>
                <a:ea typeface="Malgun Gothic"/>
                <a:cs typeface="Malgun Gothic"/>
                <a:sym typeface="Malgun Gothic"/>
              </a:rPr>
              <a:t>비정형</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환경에</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적용하기</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위한</a:t>
            </a:r>
            <a:r>
              <a:rPr lang="en-US" sz="900" b="0" i="0" u="none" strike="noStrike" cap="none" dirty="0">
                <a:solidFill>
                  <a:schemeClr val="dk1"/>
                </a:solidFill>
                <a:latin typeface="Malgun Gothic"/>
                <a:ea typeface="Malgun Gothic"/>
                <a:cs typeface="Malgun Gothic"/>
                <a:sym typeface="Malgun Gothic"/>
              </a:rPr>
              <a:t> 뱀 </a:t>
            </a:r>
            <a:r>
              <a:rPr lang="en-US" sz="900" b="0" i="0" u="none" strike="noStrike" cap="none" dirty="0" err="1">
                <a:solidFill>
                  <a:schemeClr val="dk1"/>
                </a:solidFill>
                <a:latin typeface="Malgun Gothic"/>
                <a:ea typeface="Malgun Gothic"/>
                <a:cs typeface="Malgun Gothic"/>
                <a:sym typeface="Malgun Gothic"/>
              </a:rPr>
              <a:t>로봇</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개발</a:t>
            </a:r>
            <a:r>
              <a:rPr lang="en-US" sz="900" b="0" i="0" u="none" strike="noStrike" cap="none" dirty="0">
                <a:solidFill>
                  <a:schemeClr val="dk1"/>
                </a:solidFill>
                <a:latin typeface="Malgun Gothic"/>
                <a:ea typeface="Malgun Gothic"/>
                <a:cs typeface="Malgun Gothic"/>
                <a:sym typeface="Malgun Gothic"/>
              </a:rPr>
              <a:t> (2013)</a:t>
            </a:r>
            <a:endParaRPr sz="1400" b="0" i="0" u="none" strike="noStrike" cap="none" dirty="0">
              <a:solidFill>
                <a:srgbClr val="000000"/>
              </a:solidFill>
              <a:latin typeface="Arial"/>
              <a:ea typeface="Arial"/>
              <a:cs typeface="Arial"/>
              <a:sym typeface="Arial"/>
            </a:endParaRPr>
          </a:p>
          <a:p>
            <a:pPr marL="0" marR="0" lvl="0" indent="0"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        3). </a:t>
            </a:r>
            <a:r>
              <a:rPr lang="en-US" sz="900" b="0" i="0" u="none" strike="noStrike" cap="none" dirty="0" err="1">
                <a:solidFill>
                  <a:schemeClr val="dk1"/>
                </a:solidFill>
                <a:latin typeface="Malgun Gothic"/>
                <a:ea typeface="Malgun Gothic"/>
                <a:cs typeface="Malgun Gothic"/>
                <a:sym typeface="Malgun Gothic"/>
              </a:rPr>
              <a:t>대한민국</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특허청</a:t>
            </a:r>
            <a:r>
              <a:rPr lang="en-US" sz="900" b="0" i="0" u="none" strike="noStrike" cap="none" dirty="0">
                <a:solidFill>
                  <a:schemeClr val="dk1"/>
                </a:solidFill>
                <a:latin typeface="Malgun Gothic"/>
                <a:ea typeface="Malgun Gothic"/>
                <a:cs typeface="Malgun Gothic"/>
                <a:sym typeface="Malgun Gothic"/>
              </a:rPr>
              <a:t> (10-0893004)</a:t>
            </a:r>
            <a:endParaRPr sz="1400" b="0" i="0" u="none" strike="noStrike" cap="none" dirty="0">
              <a:solidFill>
                <a:srgbClr val="000000"/>
              </a:solidFill>
              <a:latin typeface="Arial"/>
              <a:ea typeface="Arial"/>
              <a:cs typeface="Arial"/>
              <a:sym typeface="Arial"/>
            </a:endParaRPr>
          </a:p>
        </p:txBody>
      </p:sp>
      <p:sp>
        <p:nvSpPr>
          <p:cNvPr id="191" name="Google Shape;191;p5"/>
          <p:cNvSpPr txBox="1"/>
          <p:nvPr/>
        </p:nvSpPr>
        <p:spPr>
          <a:xfrm>
            <a:off x="101600" y="1168400"/>
            <a:ext cx="2684462" cy="5084762"/>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Malgun Gothic"/>
              <a:ea typeface="Malgun Gothic"/>
              <a:cs typeface="Malgun Gothic"/>
              <a:sym typeface="Malgun Gothic"/>
            </a:endParaRPr>
          </a:p>
        </p:txBody>
      </p:sp>
      <p:sp>
        <p:nvSpPr>
          <p:cNvPr id="192" name="Google Shape;192;p5"/>
          <p:cNvSpPr txBox="1"/>
          <p:nvPr/>
        </p:nvSpPr>
        <p:spPr>
          <a:xfrm>
            <a:off x="2892425" y="1168400"/>
            <a:ext cx="6143625" cy="5084762"/>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graphicFrame>
        <p:nvGraphicFramePr>
          <p:cNvPr id="193" name="Google Shape;193;p5"/>
          <p:cNvGraphicFramePr/>
          <p:nvPr>
            <p:extLst>
              <p:ext uri="{D42A27DB-BD31-4B8C-83A1-F6EECF244321}">
                <p14:modId xmlns:p14="http://schemas.microsoft.com/office/powerpoint/2010/main" val="2502659836"/>
              </p:ext>
            </p:extLst>
          </p:nvPr>
        </p:nvGraphicFramePr>
        <p:xfrm>
          <a:off x="2940062" y="3067755"/>
          <a:ext cx="6043600" cy="3104095"/>
        </p:xfrm>
        <a:graphic>
          <a:graphicData uri="http://schemas.openxmlformats.org/drawingml/2006/table">
            <a:tbl>
              <a:tblPr>
                <a:noFill/>
                <a:tableStyleId>{63333E97-AB35-41CD-AE6E-F86F56BE420D}</a:tableStyleId>
              </a:tblPr>
              <a:tblGrid>
                <a:gridCol w="1041400">
                  <a:extLst>
                    <a:ext uri="{9D8B030D-6E8A-4147-A177-3AD203B41FA5}">
                      <a16:colId xmlns:a16="http://schemas.microsoft.com/office/drawing/2014/main" val="20000"/>
                    </a:ext>
                  </a:extLst>
                </a:gridCol>
                <a:gridCol w="1368425">
                  <a:extLst>
                    <a:ext uri="{9D8B030D-6E8A-4147-A177-3AD203B41FA5}">
                      <a16:colId xmlns:a16="http://schemas.microsoft.com/office/drawing/2014/main" val="20001"/>
                    </a:ext>
                  </a:extLst>
                </a:gridCol>
                <a:gridCol w="1368425">
                  <a:extLst>
                    <a:ext uri="{9D8B030D-6E8A-4147-A177-3AD203B41FA5}">
                      <a16:colId xmlns:a16="http://schemas.microsoft.com/office/drawing/2014/main" val="20002"/>
                    </a:ext>
                  </a:extLst>
                </a:gridCol>
                <a:gridCol w="1223950">
                  <a:extLst>
                    <a:ext uri="{9D8B030D-6E8A-4147-A177-3AD203B41FA5}">
                      <a16:colId xmlns:a16="http://schemas.microsoft.com/office/drawing/2014/main" val="20003"/>
                    </a:ext>
                  </a:extLst>
                </a:gridCol>
                <a:gridCol w="1041400">
                  <a:extLst>
                    <a:ext uri="{9D8B030D-6E8A-4147-A177-3AD203B41FA5}">
                      <a16:colId xmlns:a16="http://schemas.microsoft.com/office/drawing/2014/main" val="20004"/>
                    </a:ext>
                  </a:extLst>
                </a:gridCol>
              </a:tblGrid>
              <a:tr h="248540">
                <a:tc>
                  <a:txBody>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비교분석</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본 프로젝트</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한국로봇융합연구원</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한국원자력연구원</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한컴로보틱스</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09764">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카메라 센서</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dirty="0" err="1">
                          <a:solidFill>
                            <a:srgbClr val="000000"/>
                          </a:solidFill>
                          <a:latin typeface="Malgun Gothic"/>
                          <a:ea typeface="Malgun Gothic"/>
                          <a:cs typeface="Malgun Gothic"/>
                          <a:sym typeface="Malgun Gothic"/>
                        </a:rPr>
                        <a:t>야간용</a:t>
                      </a:r>
                      <a:r>
                        <a:rPr lang="en-US" sz="1200" b="0" i="0" u="none" strike="noStrike" cap="none" dirty="0">
                          <a:solidFill>
                            <a:srgbClr val="000000"/>
                          </a:solidFill>
                          <a:latin typeface="Malgun Gothic"/>
                          <a:ea typeface="Malgun Gothic"/>
                          <a:cs typeface="Malgun Gothic"/>
                          <a:sym typeface="Malgun Gothic"/>
                        </a:rPr>
                        <a:t> </a:t>
                      </a:r>
                      <a:r>
                        <a:rPr lang="en-US" sz="1200" b="0" i="0" u="none" strike="noStrike" cap="none" dirty="0" err="1">
                          <a:solidFill>
                            <a:srgbClr val="000000"/>
                          </a:solidFill>
                          <a:latin typeface="Malgun Gothic"/>
                          <a:ea typeface="Malgun Gothic"/>
                          <a:cs typeface="Malgun Gothic"/>
                          <a:sym typeface="Malgun Gothic"/>
                        </a:rPr>
                        <a:t>적외선</a:t>
                      </a:r>
                      <a:r>
                        <a:rPr lang="en-US" sz="1200" b="0" i="0" u="none" strike="noStrike" cap="none" dirty="0">
                          <a:solidFill>
                            <a:srgbClr val="000000"/>
                          </a:solidFill>
                          <a:latin typeface="Malgun Gothic"/>
                          <a:ea typeface="Malgun Gothic"/>
                          <a:cs typeface="Malgun Gothic"/>
                          <a:sym typeface="Malgun Gothic"/>
                        </a:rPr>
                        <a:t> </a:t>
                      </a:r>
                      <a:endParaRPr sz="1400" u="none" strike="noStrike" cap="none" dirty="0"/>
                    </a:p>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dirty="0" err="1">
                          <a:solidFill>
                            <a:srgbClr val="000000"/>
                          </a:solidFill>
                          <a:latin typeface="Malgun Gothic"/>
                          <a:ea typeface="Malgun Gothic"/>
                          <a:cs typeface="Malgun Gothic"/>
                          <a:sym typeface="Malgun Gothic"/>
                        </a:rPr>
                        <a:t>카메라</a:t>
                      </a:r>
                      <a:endParaRPr sz="1400" u="none" strike="noStrike" cap="none" dirty="0"/>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열화상카메라 + CMOS 카메라</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CCD  카메라 + LED</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일반적인 </a:t>
                      </a:r>
                      <a:endParaRPr sz="1400" u="none" strike="noStrike" cap="none"/>
                    </a:p>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무선카메라</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48540">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자율 주행</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O </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O</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O</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O</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07334">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바퀴여부</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능동형바퀴</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캐터필러</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X</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캐터필러</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3"/>
                  </a:ext>
                </a:extLst>
              </a:tr>
              <a:tr h="409764">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위치 파악</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LiDAR 센서</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IMU 센서</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제어보드+</a:t>
                      </a:r>
                      <a:endParaRPr sz="1400" u="none" strike="noStrike" cap="none"/>
                    </a:p>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드라이버보드</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343401">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SLAM</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O </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X</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X</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X</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5"/>
                  </a:ext>
                </a:extLst>
              </a:tr>
              <a:tr h="409764">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통신</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TCP/IP 및 UDP등 여러 가지 NF</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EtherCAT</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CAN</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일반적인 </a:t>
                      </a:r>
                      <a:endParaRPr sz="1400" u="none" strike="noStrike" cap="none"/>
                    </a:p>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무선통신</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248540">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계단 오르기</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O</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O</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X</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O</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7"/>
                  </a:ext>
                </a:extLst>
              </a:tr>
              <a:tr h="248540">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금액</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적은 비용</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&lt;</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a:solidFill>
                            <a:srgbClr val="000000"/>
                          </a:solidFill>
                          <a:latin typeface="Malgun Gothic"/>
                          <a:ea typeface="Malgun Gothic"/>
                          <a:cs typeface="Malgun Gothic"/>
                          <a:sym typeface="Malgun Gothic"/>
                        </a:rPr>
                        <a:t>&lt;</a:t>
                      </a:r>
                      <a:endParaRPr sz="1400" u="none" strike="noStrike" cap="none"/>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200"/>
                        <a:buFont typeface="Malgun Gothic"/>
                        <a:buNone/>
                      </a:pPr>
                      <a:r>
                        <a:rPr lang="en-US" sz="1200" b="0" i="0" u="none" strike="noStrike" cap="none" dirty="0">
                          <a:solidFill>
                            <a:srgbClr val="000000"/>
                          </a:solidFill>
                          <a:latin typeface="Malgun Gothic"/>
                          <a:ea typeface="Malgun Gothic"/>
                          <a:cs typeface="Malgun Gothic"/>
                          <a:sym typeface="Malgun Gothic"/>
                        </a:rPr>
                        <a:t>&lt;</a:t>
                      </a:r>
                      <a:endParaRPr sz="1400" u="none" strike="noStrike" cap="none" dirty="0"/>
                    </a:p>
                  </a:txBody>
                  <a:tcPr marL="91450" marR="91450"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8"/>
                  </a:ext>
                </a:extLst>
              </a:tr>
            </a:tbl>
          </a:graphicData>
        </a:graphic>
      </p:graphicFrame>
      <p:sp>
        <p:nvSpPr>
          <p:cNvPr id="194" name="Google Shape;194;p5"/>
          <p:cNvSpPr txBox="1"/>
          <p:nvPr/>
        </p:nvSpPr>
        <p:spPr>
          <a:xfrm>
            <a:off x="2921000" y="1139824"/>
            <a:ext cx="6115050" cy="1846619"/>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600"/>
              </a:spcBef>
              <a:spcAft>
                <a:spcPts val="0"/>
              </a:spcAft>
              <a:buClr>
                <a:schemeClr val="dk1"/>
              </a:buClr>
              <a:buSzPts val="1400"/>
              <a:buFont typeface="Wingdings" panose="05000000000000000000" pitchFamily="2" charset="2"/>
              <a:buChar char="l"/>
            </a:pPr>
            <a:r>
              <a:rPr lang="ko-KR" altLang="en-US" sz="1400" b="0" i="0" u="none" strike="noStrike" cap="none" dirty="0">
                <a:solidFill>
                  <a:schemeClr val="dk1"/>
                </a:solidFill>
                <a:latin typeface="Malgun Gothic"/>
                <a:ea typeface="Malgun Gothic"/>
                <a:cs typeface="Malgun Gothic"/>
                <a:sym typeface="Malgun Gothic"/>
              </a:rPr>
              <a:t>본 프로젝트에서 개발한 로봇의 </a:t>
            </a:r>
            <a:r>
              <a:rPr lang="ko-KR" altLang="en-US" dirty="0">
                <a:solidFill>
                  <a:schemeClr val="dk1"/>
                </a:solidFill>
                <a:latin typeface="Malgun Gothic"/>
                <a:ea typeface="Malgun Gothic"/>
                <a:cs typeface="Malgun Gothic"/>
                <a:sym typeface="Malgun Gothic"/>
              </a:rPr>
              <a:t>특장점</a:t>
            </a:r>
            <a:endParaRPr lang="en-US" sz="1400" b="0" i="0" u="none" strike="noStrike" cap="none" dirty="0">
              <a:solidFill>
                <a:schemeClr val="dk1"/>
              </a:solidFill>
              <a:latin typeface="Malgun Gothic"/>
              <a:ea typeface="Malgun Gothic"/>
              <a:cs typeface="Malgun Gothic"/>
              <a:sym typeface="Malgun Gothic"/>
            </a:endParaRPr>
          </a:p>
          <a:p>
            <a:pPr marL="0" marR="0" lvl="0" indent="0" algn="just" rtl="0">
              <a:spcBef>
                <a:spcPts val="600"/>
              </a:spcBef>
              <a:spcAft>
                <a:spcPts val="0"/>
              </a:spcAft>
              <a:buClr>
                <a:schemeClr val="dk1"/>
              </a:buClr>
              <a:buSzPts val="1400"/>
              <a:buFont typeface="Malgun Gothic"/>
              <a:buNone/>
            </a:pPr>
            <a:r>
              <a:rPr lang="en-US" sz="1400" b="0" i="0" u="none" strike="noStrike" cap="none" dirty="0">
                <a:solidFill>
                  <a:schemeClr val="dk1"/>
                </a:solidFill>
                <a:latin typeface="Malgun Gothic"/>
                <a:ea typeface="Malgun Gothic"/>
                <a:cs typeface="Malgun Gothic"/>
                <a:sym typeface="Malgun Gothic"/>
              </a:rPr>
              <a:t>-</a:t>
            </a:r>
            <a:r>
              <a:rPr lang="en-US" sz="1400" b="0" i="0" u="none" strike="noStrike" cap="none" dirty="0" err="1">
                <a:solidFill>
                  <a:schemeClr val="dk1"/>
                </a:solidFill>
                <a:latin typeface="Malgun Gothic"/>
                <a:ea typeface="Malgun Gothic"/>
                <a:cs typeface="Malgun Gothic"/>
                <a:sym typeface="Malgun Gothic"/>
              </a:rPr>
              <a:t>야간용</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적외선</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카메라를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사용하여</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어두운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곳에서도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영상</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정보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수집</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가능</a:t>
            </a:r>
            <a:endParaRPr sz="1400" b="0" i="0" u="none" strike="noStrike" cap="none" dirty="0">
              <a:solidFill>
                <a:srgbClr val="000000"/>
              </a:solidFill>
              <a:latin typeface="Arial"/>
              <a:ea typeface="Arial"/>
              <a:cs typeface="Arial"/>
              <a:sym typeface="Arial"/>
            </a:endParaRPr>
          </a:p>
          <a:p>
            <a:pPr marL="0" marR="0" lvl="0" indent="0" algn="just" rtl="0">
              <a:spcBef>
                <a:spcPts val="600"/>
              </a:spcBef>
              <a:spcAft>
                <a:spcPts val="0"/>
              </a:spcAft>
              <a:buClr>
                <a:schemeClr val="dk1"/>
              </a:buClr>
              <a:buSzPts val="1400"/>
              <a:buFont typeface="Malgun Gothic"/>
              <a:buNone/>
            </a:pPr>
            <a:r>
              <a:rPr lang="en-US" sz="1400" b="0" i="0" u="none" strike="noStrike" cap="none" dirty="0">
                <a:solidFill>
                  <a:schemeClr val="dk1"/>
                </a:solidFill>
                <a:latin typeface="Malgun Gothic"/>
                <a:ea typeface="Malgun Gothic"/>
                <a:cs typeface="Malgun Gothic"/>
                <a:sym typeface="Malgun Gothic"/>
              </a:rPr>
              <a:t>-</a:t>
            </a:r>
            <a:r>
              <a:rPr lang="en-US" sz="1400" b="0" i="0" u="none" strike="noStrike" cap="none" dirty="0" err="1">
                <a:solidFill>
                  <a:schemeClr val="dk1"/>
                </a:solidFill>
                <a:latin typeface="Malgun Gothic"/>
                <a:ea typeface="Malgun Gothic"/>
                <a:cs typeface="Malgun Gothic"/>
                <a:sym typeface="Malgun Gothic"/>
              </a:rPr>
              <a:t>능동형</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바퀴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탑재로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장애물과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환경에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따라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가변적</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자율</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주행</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가능</a:t>
            </a:r>
            <a:endParaRPr sz="1400" b="0" i="0" u="none" strike="noStrike" cap="none" dirty="0">
              <a:solidFill>
                <a:srgbClr val="000000"/>
              </a:solidFill>
              <a:latin typeface="Arial"/>
              <a:ea typeface="Arial"/>
              <a:cs typeface="Arial"/>
              <a:sym typeface="Arial"/>
            </a:endParaRPr>
          </a:p>
          <a:p>
            <a:pPr marL="0" marR="0" lvl="0" indent="0" algn="just" rtl="0">
              <a:spcBef>
                <a:spcPts val="600"/>
              </a:spcBef>
              <a:spcAft>
                <a:spcPts val="0"/>
              </a:spcAft>
              <a:buClr>
                <a:schemeClr val="dk1"/>
              </a:buClr>
              <a:buSzPts val="1400"/>
              <a:buFont typeface="Malgun Gothic"/>
              <a:buNone/>
            </a:pPr>
            <a:r>
              <a:rPr lang="en-US" sz="1400" b="0" i="0" u="none" strike="noStrike" cap="none" dirty="0">
                <a:solidFill>
                  <a:schemeClr val="dk1"/>
                </a:solidFill>
                <a:latin typeface="Malgun Gothic"/>
                <a:ea typeface="Malgun Gothic"/>
                <a:cs typeface="Malgun Gothic"/>
                <a:sym typeface="Malgun Gothic"/>
              </a:rPr>
              <a:t>-</a:t>
            </a:r>
            <a:r>
              <a:rPr lang="en-US" sz="1400" b="0" i="0" u="none" strike="noStrike" cap="none" dirty="0" err="1">
                <a:solidFill>
                  <a:schemeClr val="dk1"/>
                </a:solidFill>
                <a:latin typeface="Malgun Gothic"/>
                <a:ea typeface="Malgun Gothic"/>
                <a:cs typeface="Malgun Gothic"/>
                <a:sym typeface="Malgun Gothic"/>
              </a:rPr>
              <a:t>로봇의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위치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파악에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LiDAR센서</a:t>
            </a:r>
            <a:r>
              <a:rPr lang="en-US" sz="1400" b="0" i="0" u="none" strike="noStrike" cap="none" dirty="0">
                <a:solidFill>
                  <a:schemeClr val="dk1"/>
                </a:solidFill>
                <a:latin typeface="Malgun Gothic"/>
                <a:ea typeface="Malgun Gothic"/>
                <a:cs typeface="Malgun Gothic"/>
                <a:sym typeface="Malgun Gothic"/>
              </a:rPr>
              <a:t>, SLAM </a:t>
            </a:r>
            <a:r>
              <a:rPr lang="en-US" sz="1400" b="0" i="0" u="none" strike="noStrike" cap="none" dirty="0" err="1">
                <a:solidFill>
                  <a:schemeClr val="dk1"/>
                </a:solidFill>
                <a:latin typeface="Malgun Gothic"/>
                <a:ea typeface="Malgun Gothic"/>
                <a:cs typeface="Malgun Gothic"/>
                <a:sym typeface="Malgun Gothic"/>
              </a:rPr>
              <a:t>알고리즘</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활용으로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자체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지도</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제작</a:t>
            </a:r>
            <a:endParaRPr sz="1400" b="0" i="0" u="none" strike="noStrike" cap="none" dirty="0">
              <a:solidFill>
                <a:srgbClr val="000000"/>
              </a:solidFill>
              <a:latin typeface="Arial"/>
              <a:ea typeface="Arial"/>
              <a:cs typeface="Arial"/>
              <a:sym typeface="Arial"/>
            </a:endParaRPr>
          </a:p>
          <a:p>
            <a:pPr marL="0" marR="0" lvl="0" indent="0" algn="just" rtl="0">
              <a:spcBef>
                <a:spcPts val="600"/>
              </a:spcBef>
              <a:spcAft>
                <a:spcPts val="0"/>
              </a:spcAft>
              <a:buClr>
                <a:schemeClr val="dk1"/>
              </a:buClr>
              <a:buSzPts val="1400"/>
              <a:buFont typeface="Malgun Gothic"/>
              <a:buNone/>
            </a:pPr>
            <a:r>
              <a:rPr lang="en-US" sz="1400" b="0" i="0" u="none" strike="noStrike" cap="none" dirty="0">
                <a:solidFill>
                  <a:schemeClr val="dk1"/>
                </a:solidFill>
                <a:latin typeface="Malgun Gothic"/>
                <a:ea typeface="Malgun Gothic"/>
                <a:cs typeface="Malgun Gothic"/>
                <a:sym typeface="Malgun Gothic"/>
              </a:rPr>
              <a:t>-</a:t>
            </a:r>
            <a:r>
              <a:rPr lang="en-US" sz="1400" b="0" i="0" u="none" strike="noStrike" cap="none" dirty="0" err="1">
                <a:solidFill>
                  <a:schemeClr val="dk1"/>
                </a:solidFill>
                <a:latin typeface="Malgun Gothic"/>
                <a:ea typeface="Malgun Gothic"/>
                <a:cs typeface="Malgun Gothic"/>
                <a:sym typeface="Malgun Gothic"/>
              </a:rPr>
              <a:t>통신은</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데이터에</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따라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여러</a:t>
            </a:r>
            <a:r>
              <a:rPr lang="en-US" sz="1400" b="0" i="0" u="none" strike="noStrike" cap="none" dirty="0">
                <a:solidFill>
                  <a:schemeClr val="dk1"/>
                </a:solidFill>
                <a:latin typeface="Malgun Gothic"/>
                <a:ea typeface="Malgun Gothic"/>
                <a:cs typeface="Malgun Gothic"/>
                <a:sym typeface="Malgun Gothic"/>
              </a:rPr>
              <a:t> Network Function </a:t>
            </a:r>
            <a:r>
              <a:rPr lang="en-US" sz="1400" b="0" i="0" u="none" strike="noStrike" cap="none" dirty="0" err="1">
                <a:solidFill>
                  <a:schemeClr val="dk1"/>
                </a:solidFill>
                <a:latin typeface="Malgun Gothic"/>
                <a:ea typeface="Malgun Gothic"/>
                <a:cs typeface="Malgun Gothic"/>
                <a:sym typeface="Malgun Gothic"/>
              </a:rPr>
              <a:t>으로</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효율적인</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정보</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전달</a:t>
            </a:r>
            <a:endParaRPr sz="1400" b="0" i="0" u="none" strike="noStrike" cap="none" dirty="0">
              <a:solidFill>
                <a:srgbClr val="000000"/>
              </a:solidFill>
              <a:latin typeface="Arial"/>
              <a:ea typeface="Arial"/>
              <a:cs typeface="Arial"/>
              <a:sym typeface="Arial"/>
            </a:endParaRPr>
          </a:p>
          <a:p>
            <a:pPr marL="0" marR="0" lvl="0" indent="0" algn="just" rtl="0">
              <a:spcBef>
                <a:spcPts val="600"/>
              </a:spcBef>
              <a:spcAft>
                <a:spcPts val="0"/>
              </a:spcAft>
              <a:buClr>
                <a:schemeClr val="dk1"/>
              </a:buClr>
              <a:buSzPts val="1400"/>
              <a:buFont typeface="Malgun Gothic"/>
              <a:buNone/>
            </a:pPr>
            <a:r>
              <a:rPr lang="en-US" sz="1400" b="0" i="0" u="none" strike="noStrike" cap="none" dirty="0">
                <a:solidFill>
                  <a:schemeClr val="dk1"/>
                </a:solidFill>
                <a:latin typeface="Malgun Gothic"/>
                <a:ea typeface="Malgun Gothic"/>
                <a:cs typeface="Malgun Gothic"/>
                <a:sym typeface="Malgun Gothic"/>
              </a:rPr>
              <a:t>-</a:t>
            </a:r>
            <a:r>
              <a:rPr lang="en-US" sz="1400" b="0" i="0" u="none" strike="noStrike" cap="none" dirty="0" err="1">
                <a:solidFill>
                  <a:schemeClr val="dk1"/>
                </a:solidFill>
                <a:latin typeface="Malgun Gothic"/>
                <a:ea typeface="Malgun Gothic"/>
                <a:cs typeface="Malgun Gothic"/>
                <a:sym typeface="Malgun Gothic"/>
              </a:rPr>
              <a:t>계단</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오르기</a:t>
            </a:r>
            <a:r>
              <a:rPr lang="en-US" sz="1400" b="0" i="0" u="none" strike="noStrike" cap="none" dirty="0">
                <a:solidFill>
                  <a:schemeClr val="dk1"/>
                </a:solidFill>
                <a:latin typeface="Malgun Gothic"/>
                <a:ea typeface="Malgun Gothic"/>
                <a:cs typeface="Malgun Gothic"/>
                <a:sym typeface="Malgun Gothic"/>
              </a:rPr>
              <a:t> 및 </a:t>
            </a:r>
            <a:r>
              <a:rPr lang="en-US" sz="1400" b="0" i="0" u="none" strike="noStrike" cap="none" dirty="0" err="1">
                <a:solidFill>
                  <a:schemeClr val="dk1"/>
                </a:solidFill>
                <a:latin typeface="Malgun Gothic"/>
                <a:ea typeface="Malgun Gothic"/>
                <a:cs typeface="Malgun Gothic"/>
                <a:sym typeface="Malgun Gothic"/>
              </a:rPr>
              <a:t>장애물</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극복</a:t>
            </a:r>
            <a:r>
              <a:rPr lang="en-US" sz="1400" b="0" i="0" u="none" strike="noStrike" cap="none" dirty="0">
                <a:solidFill>
                  <a:schemeClr val="dk1"/>
                </a:solidFill>
                <a:latin typeface="Malgun Gothic"/>
                <a:ea typeface="Malgun Gothic"/>
                <a:cs typeface="Malgun Gothic"/>
                <a:sym typeface="Malgun Gothic"/>
              </a:rPr>
              <a:t> </a:t>
            </a:r>
            <a:r>
              <a:rPr lang="en-US" sz="1400" b="0" i="0" u="none" strike="noStrike" cap="none" dirty="0" err="1">
                <a:solidFill>
                  <a:schemeClr val="dk1"/>
                </a:solidFill>
                <a:latin typeface="Malgun Gothic"/>
                <a:ea typeface="Malgun Gothic"/>
                <a:cs typeface="Malgun Gothic"/>
                <a:sym typeface="Malgun Gothic"/>
              </a:rPr>
              <a:t>가능</a:t>
            </a:r>
            <a:endParaRPr sz="1400" b="0" i="0" u="none" strike="noStrike" cap="none" dirty="0">
              <a:solidFill>
                <a:srgbClr val="000000"/>
              </a:solidFill>
              <a:latin typeface="Arial"/>
              <a:ea typeface="Arial"/>
              <a:cs typeface="Arial"/>
              <a:sym typeface="Arial"/>
            </a:endParaRPr>
          </a:p>
        </p:txBody>
      </p:sp>
      <p:sp>
        <p:nvSpPr>
          <p:cNvPr id="195" name="Google Shape;195;p5"/>
          <p:cNvSpPr txBox="1"/>
          <p:nvPr/>
        </p:nvSpPr>
        <p:spPr>
          <a:xfrm>
            <a:off x="2949575" y="769937"/>
            <a:ext cx="6411912" cy="3397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[기존의 뱀형 로봇과 본 프로젝트에서 개발한 로봇과의 차별성] </a:t>
            </a:r>
            <a:endParaRPr sz="1400" b="0" i="0" u="none" strike="noStrike" cap="none">
              <a:solidFill>
                <a:srgbClr val="000000"/>
              </a:solidFill>
              <a:latin typeface="Arial"/>
              <a:ea typeface="Arial"/>
              <a:cs typeface="Arial"/>
              <a:sym typeface="Arial"/>
            </a:endParaRPr>
          </a:p>
        </p:txBody>
      </p:sp>
      <p:pic>
        <p:nvPicPr>
          <p:cNvPr id="196" name="Google Shape;196;p5"/>
          <p:cNvPicPr preferRelativeResize="0"/>
          <p:nvPr/>
        </p:nvPicPr>
        <p:blipFill rotWithShape="1">
          <a:blip r:embed="rId5">
            <a:alphaModFix/>
          </a:blip>
          <a:srcRect/>
          <a:stretch/>
        </p:blipFill>
        <p:spPr>
          <a:xfrm>
            <a:off x="150812" y="1181100"/>
            <a:ext cx="2571750" cy="1441450"/>
          </a:xfrm>
          <a:prstGeom prst="rect">
            <a:avLst/>
          </a:prstGeom>
          <a:noFill/>
          <a:ln>
            <a:noFill/>
          </a:ln>
        </p:spPr>
      </p:pic>
      <p:pic>
        <p:nvPicPr>
          <p:cNvPr id="197" name="Google Shape;197;p5"/>
          <p:cNvPicPr preferRelativeResize="0"/>
          <p:nvPr/>
        </p:nvPicPr>
        <p:blipFill rotWithShape="1">
          <a:blip r:embed="rId6">
            <a:alphaModFix/>
          </a:blip>
          <a:srcRect/>
          <a:stretch/>
        </p:blipFill>
        <p:spPr>
          <a:xfrm>
            <a:off x="150812" y="2914650"/>
            <a:ext cx="2571750" cy="1374775"/>
          </a:xfrm>
          <a:prstGeom prst="rect">
            <a:avLst/>
          </a:prstGeom>
          <a:noFill/>
          <a:ln>
            <a:noFill/>
          </a:ln>
        </p:spPr>
      </p:pic>
      <p:pic>
        <p:nvPicPr>
          <p:cNvPr id="198" name="Google Shape;198;p5"/>
          <p:cNvPicPr preferRelativeResize="0"/>
          <p:nvPr/>
        </p:nvPicPr>
        <p:blipFill rotWithShape="1">
          <a:blip r:embed="rId7">
            <a:alphaModFix/>
          </a:blip>
          <a:srcRect/>
          <a:stretch/>
        </p:blipFill>
        <p:spPr>
          <a:xfrm>
            <a:off x="152400" y="4729162"/>
            <a:ext cx="2570162" cy="10033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50"/>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962" name="Google Shape;962;p50"/>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963" name="Google Shape;963;p50"/>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964" name="Google Shape;964;p50"/>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참조- 개발 환경 및 설명</a:t>
            </a:r>
            <a:endParaRPr sz="1400" b="0" i="0" u="none" strike="noStrike" cap="none">
              <a:solidFill>
                <a:srgbClr val="000000"/>
              </a:solidFill>
              <a:latin typeface="Arial"/>
              <a:ea typeface="Arial"/>
              <a:cs typeface="Arial"/>
              <a:sym typeface="Arial"/>
            </a:endParaRPr>
          </a:p>
        </p:txBody>
      </p:sp>
      <p:pic>
        <p:nvPicPr>
          <p:cNvPr id="965" name="Google Shape;965;p50"/>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966" name="Google Shape;966;p50"/>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967" name="Google Shape;967;p50"/>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968" name="Google Shape;968;p50"/>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969" name="Google Shape;969;p50"/>
          <p:cNvSpPr txBox="1"/>
          <p:nvPr/>
        </p:nvSpPr>
        <p:spPr>
          <a:xfrm>
            <a:off x="457200" y="2274887"/>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970" name="Google Shape;970;p50"/>
          <p:cNvSpPr txBox="1"/>
          <p:nvPr/>
        </p:nvSpPr>
        <p:spPr>
          <a:xfrm>
            <a:off x="457200" y="205740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graphicFrame>
        <p:nvGraphicFramePr>
          <p:cNvPr id="971" name="Google Shape;971;p50"/>
          <p:cNvGraphicFramePr/>
          <p:nvPr/>
        </p:nvGraphicFramePr>
        <p:xfrm>
          <a:off x="457200" y="1808162"/>
          <a:ext cx="8229600" cy="4031848"/>
        </p:xfrm>
        <a:graphic>
          <a:graphicData uri="http://schemas.openxmlformats.org/drawingml/2006/table">
            <a:tbl>
              <a:tblPr firstRow="1">
                <a:noFill/>
                <a:tableStyleId>{59FB3B03-AE5A-4A48-83E6-3FC5A16A237C}</a:tableStyleId>
              </a:tblPr>
              <a:tblGrid>
                <a:gridCol w="648325">
                  <a:extLst>
                    <a:ext uri="{9D8B030D-6E8A-4147-A177-3AD203B41FA5}">
                      <a16:colId xmlns:a16="http://schemas.microsoft.com/office/drawing/2014/main" val="20000"/>
                    </a:ext>
                  </a:extLst>
                </a:gridCol>
                <a:gridCol w="1561475">
                  <a:extLst>
                    <a:ext uri="{9D8B030D-6E8A-4147-A177-3AD203B41FA5}">
                      <a16:colId xmlns:a16="http://schemas.microsoft.com/office/drawing/2014/main" val="20001"/>
                    </a:ext>
                  </a:extLst>
                </a:gridCol>
                <a:gridCol w="6019800">
                  <a:extLst>
                    <a:ext uri="{9D8B030D-6E8A-4147-A177-3AD203B41FA5}">
                      <a16:colId xmlns:a16="http://schemas.microsoft.com/office/drawing/2014/main" val="20002"/>
                    </a:ext>
                  </a:extLst>
                </a:gridCol>
              </a:tblGrid>
              <a:tr h="246450">
                <a:tc gridSpan="2">
                  <a:txBody>
                    <a:bodyPr/>
                    <a:lstStyle/>
                    <a:p>
                      <a:pPr marL="0" marR="0" lvl="0" indent="0" algn="ctr" rtl="0">
                        <a:lnSpc>
                          <a:spcPct val="160000"/>
                        </a:lnSpc>
                        <a:spcBef>
                          <a:spcPts val="0"/>
                        </a:spcBef>
                        <a:spcAft>
                          <a:spcPts val="0"/>
                        </a:spcAft>
                        <a:buNone/>
                      </a:pPr>
                      <a:r>
                        <a:rPr lang="en-US" sz="1200" b="1" u="none" strike="noStrike" cap="none">
                          <a:solidFill>
                            <a:schemeClr val="lt1"/>
                          </a:solidFill>
                          <a:latin typeface="Arial"/>
                          <a:ea typeface="Arial"/>
                          <a:cs typeface="Arial"/>
                          <a:sym typeface="Arial"/>
                        </a:rPr>
                        <a:t>구분</a:t>
                      </a:r>
                      <a:endParaRPr sz="1200" u="none" strike="noStrike" cap="none">
                        <a:solidFill>
                          <a:schemeClr val="lt1"/>
                        </a:solidFill>
                        <a:latin typeface="Arial"/>
                        <a:ea typeface="Arial"/>
                        <a:cs typeface="Arial"/>
                        <a:sym typeface="Arial"/>
                      </a:endParaRPr>
                    </a:p>
                  </a:txBody>
                  <a:tcPr marL="15525" marR="15525" marT="15525" marB="15525" anchor="ctr"/>
                </a:tc>
                <a:tc hMerge="1">
                  <a:txBody>
                    <a:bodyPr/>
                    <a:lstStyle/>
                    <a:p>
                      <a:endParaRPr lang="ko-KR"/>
                    </a:p>
                  </a:txBody>
                  <a:tcPr/>
                </a:tc>
                <a:tc>
                  <a:txBody>
                    <a:bodyPr/>
                    <a:lstStyle/>
                    <a:p>
                      <a:pPr marL="0" marR="0" lvl="0" indent="0" algn="ctr" rtl="0">
                        <a:lnSpc>
                          <a:spcPct val="160000"/>
                        </a:lnSpc>
                        <a:spcBef>
                          <a:spcPts val="0"/>
                        </a:spcBef>
                        <a:spcAft>
                          <a:spcPts val="0"/>
                        </a:spcAft>
                        <a:buNone/>
                      </a:pPr>
                      <a:r>
                        <a:rPr lang="en-US" sz="1200" b="1" u="none" strike="noStrike" cap="none">
                          <a:solidFill>
                            <a:schemeClr val="lt1"/>
                          </a:solidFill>
                          <a:latin typeface="Arial"/>
                          <a:ea typeface="Arial"/>
                          <a:cs typeface="Arial"/>
                          <a:sym typeface="Arial"/>
                        </a:rPr>
                        <a:t>상세내용</a:t>
                      </a:r>
                      <a:endParaRPr sz="1200" u="none" strike="noStrike" cap="none">
                        <a:solidFill>
                          <a:schemeClr val="lt1"/>
                        </a:solidFill>
                        <a:latin typeface="Arial"/>
                        <a:ea typeface="Arial"/>
                        <a:cs typeface="Arial"/>
                        <a:sym typeface="Arial"/>
                      </a:endParaRPr>
                    </a:p>
                  </a:txBody>
                  <a:tcPr marL="15525" marR="15525" marT="15525" marB="15525" anchor="ctr"/>
                </a:tc>
                <a:extLst>
                  <a:ext uri="{0D108BD9-81ED-4DB2-BD59-A6C34878D82A}">
                    <a16:rowId xmlns:a16="http://schemas.microsoft.com/office/drawing/2014/main" val="10000"/>
                  </a:ext>
                </a:extLst>
              </a:tr>
              <a:tr h="288225">
                <a:tc rowSpan="5">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S/W</a:t>
                      </a:r>
                      <a:endParaRPr/>
                    </a:p>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개발환경</a:t>
                      </a:r>
                      <a:endParaRPr/>
                    </a:p>
                  </a:txBody>
                  <a:tcPr marL="15525" marR="15525" marT="15525" marB="15525" anchor="ct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OS</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Raspbian, Windows 10, Linux(Ubuntu)</a:t>
                      </a:r>
                      <a:endParaRPr/>
                    </a:p>
                  </a:txBody>
                  <a:tcPr marL="15525" marR="15525" marT="15525" marB="15525" anchor="ctr"/>
                </a:tc>
                <a:extLst>
                  <a:ext uri="{0D108BD9-81ED-4DB2-BD59-A6C34878D82A}">
                    <a16:rowId xmlns:a16="http://schemas.microsoft.com/office/drawing/2014/main" val="10001"/>
                  </a:ext>
                </a:extLst>
              </a:tr>
              <a:tr h="288225">
                <a:tc vMerge="1">
                  <a:txBody>
                    <a:bodyPr/>
                    <a:lstStyle/>
                    <a:p>
                      <a:endParaRPr lang="ko-KR"/>
                    </a:p>
                  </a:txBody>
                  <a:tcP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개발환경(IDE)</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IntelliJ, Visual Studio, Thonny, VS Code, Eclipse, MySQL</a:t>
                      </a:r>
                      <a:endParaRPr/>
                    </a:p>
                  </a:txBody>
                  <a:tcPr marL="15525" marR="15525" marT="15525" marB="15525" anchor="ctr"/>
                </a:tc>
                <a:extLst>
                  <a:ext uri="{0D108BD9-81ED-4DB2-BD59-A6C34878D82A}">
                    <a16:rowId xmlns:a16="http://schemas.microsoft.com/office/drawing/2014/main" val="10002"/>
                  </a:ext>
                </a:extLst>
              </a:tr>
              <a:tr h="288225">
                <a:tc vMerge="1">
                  <a:txBody>
                    <a:bodyPr/>
                    <a:lstStyle/>
                    <a:p>
                      <a:endParaRPr lang="ko-KR"/>
                    </a:p>
                  </a:txBody>
                  <a:tcP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개발도구</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SpringBoot, Html, CSS, JavaScript</a:t>
                      </a:r>
                      <a:endParaRPr/>
                    </a:p>
                  </a:txBody>
                  <a:tcPr marL="15525" marR="15525" marT="15525" marB="15525" anchor="ctr"/>
                </a:tc>
                <a:extLst>
                  <a:ext uri="{0D108BD9-81ED-4DB2-BD59-A6C34878D82A}">
                    <a16:rowId xmlns:a16="http://schemas.microsoft.com/office/drawing/2014/main" val="10003"/>
                  </a:ext>
                </a:extLst>
              </a:tr>
              <a:tr h="288225">
                <a:tc vMerge="1">
                  <a:txBody>
                    <a:bodyPr/>
                    <a:lstStyle/>
                    <a:p>
                      <a:endParaRPr lang="ko-KR"/>
                    </a:p>
                  </a:txBody>
                  <a:tcP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개발언어</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Python, Java</a:t>
                      </a:r>
                      <a:endParaRPr/>
                    </a:p>
                  </a:txBody>
                  <a:tcPr marL="15525" marR="15525" marT="15525" marB="15525" anchor="ctr"/>
                </a:tc>
                <a:extLst>
                  <a:ext uri="{0D108BD9-81ED-4DB2-BD59-A6C34878D82A}">
                    <a16:rowId xmlns:a16="http://schemas.microsoft.com/office/drawing/2014/main" val="10004"/>
                  </a:ext>
                </a:extLst>
              </a:tr>
              <a:tr h="288225">
                <a:tc vMerge="1">
                  <a:txBody>
                    <a:bodyPr/>
                    <a:lstStyle/>
                    <a:p>
                      <a:endParaRPr lang="ko-KR"/>
                    </a:p>
                  </a:txBody>
                  <a:tcP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기타사항</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a:t>
                      </a:r>
                      <a:endParaRPr/>
                    </a:p>
                  </a:txBody>
                  <a:tcPr marL="15525" marR="15525" marT="15525" marB="15525" anchor="ctr"/>
                </a:tc>
                <a:extLst>
                  <a:ext uri="{0D108BD9-81ED-4DB2-BD59-A6C34878D82A}">
                    <a16:rowId xmlns:a16="http://schemas.microsoft.com/office/drawing/2014/main" val="10005"/>
                  </a:ext>
                </a:extLst>
              </a:tr>
              <a:tr h="288225">
                <a:tc rowSpan="5">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H/W</a:t>
                      </a:r>
                      <a:endParaRPr/>
                    </a:p>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구성장비</a:t>
                      </a:r>
                      <a:endParaRPr/>
                    </a:p>
                  </a:txBody>
                  <a:tcPr marL="15525" marR="15525" marT="15525" marB="15525" anchor="ct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디바이스</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보조배터리, 무선충전장치, 서보 모터, DC모터, 다이나믹셀, 캐터필러, 오프로드 바퀴</a:t>
                      </a:r>
                      <a:endParaRPr/>
                    </a:p>
                  </a:txBody>
                  <a:tcPr marL="15525" marR="15525" marT="15525" marB="15525" anchor="ctr"/>
                </a:tc>
                <a:extLst>
                  <a:ext uri="{0D108BD9-81ED-4DB2-BD59-A6C34878D82A}">
                    <a16:rowId xmlns:a16="http://schemas.microsoft.com/office/drawing/2014/main" val="10006"/>
                  </a:ext>
                </a:extLst>
              </a:tr>
              <a:tr h="288225">
                <a:tc vMerge="1">
                  <a:txBody>
                    <a:bodyPr/>
                    <a:lstStyle/>
                    <a:p>
                      <a:endParaRPr lang="ko-KR"/>
                    </a:p>
                  </a:txBody>
                  <a:tcP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센서</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LiDAR 센서, 온습도 센서, 초음파 센서, 적외선 카메라 센서, 라즈베리파이 카메라 센서</a:t>
                      </a:r>
                      <a:endParaRPr/>
                    </a:p>
                  </a:txBody>
                  <a:tcPr marL="15525" marR="15525" marT="15525" marB="15525" anchor="ctr"/>
                </a:tc>
                <a:extLst>
                  <a:ext uri="{0D108BD9-81ED-4DB2-BD59-A6C34878D82A}">
                    <a16:rowId xmlns:a16="http://schemas.microsoft.com/office/drawing/2014/main" val="10007"/>
                  </a:ext>
                </a:extLst>
              </a:tr>
              <a:tr h="288225">
                <a:tc vMerge="1">
                  <a:txBody>
                    <a:bodyPr/>
                    <a:lstStyle/>
                    <a:p>
                      <a:endParaRPr lang="ko-KR"/>
                    </a:p>
                  </a:txBody>
                  <a:tcP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통신</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라즈베리파이, Wifi </a:t>
                      </a:r>
                      <a:endParaRPr sz="1200" u="none" strike="noStrike" cap="none">
                        <a:solidFill>
                          <a:srgbClr val="000000"/>
                        </a:solidFill>
                        <a:latin typeface="Arial"/>
                        <a:ea typeface="Arial"/>
                        <a:cs typeface="Arial"/>
                        <a:sym typeface="Arial"/>
                      </a:endParaRPr>
                    </a:p>
                  </a:txBody>
                  <a:tcPr marL="15525" marR="15525" marT="15525" marB="15525" anchor="ctr"/>
                </a:tc>
                <a:extLst>
                  <a:ext uri="{0D108BD9-81ED-4DB2-BD59-A6C34878D82A}">
                    <a16:rowId xmlns:a16="http://schemas.microsoft.com/office/drawing/2014/main" val="10008"/>
                  </a:ext>
                </a:extLst>
              </a:tr>
              <a:tr h="288225">
                <a:tc vMerge="1">
                  <a:txBody>
                    <a:bodyPr/>
                    <a:lstStyle/>
                    <a:p>
                      <a:endParaRPr lang="ko-KR"/>
                    </a:p>
                  </a:txBody>
                  <a:tcP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언어</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Python</a:t>
                      </a:r>
                      <a:endParaRPr/>
                    </a:p>
                  </a:txBody>
                  <a:tcPr marL="15525" marR="15525" marT="15525" marB="15525" anchor="ctr"/>
                </a:tc>
                <a:extLst>
                  <a:ext uri="{0D108BD9-81ED-4DB2-BD59-A6C34878D82A}">
                    <a16:rowId xmlns:a16="http://schemas.microsoft.com/office/drawing/2014/main" val="10009"/>
                  </a:ext>
                </a:extLst>
              </a:tr>
              <a:tr h="288225">
                <a:tc vMerge="1">
                  <a:txBody>
                    <a:bodyPr/>
                    <a:lstStyle/>
                    <a:p>
                      <a:endParaRPr lang="ko-KR"/>
                    </a:p>
                  </a:txBody>
                  <a:tcP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기타사항</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관절보호 캡, 관절 연결 프레임</a:t>
                      </a:r>
                      <a:endParaRPr/>
                    </a:p>
                  </a:txBody>
                  <a:tcPr marL="15525" marR="15525" marT="15525" marB="15525" anchor="ctr"/>
                </a:tc>
                <a:extLst>
                  <a:ext uri="{0D108BD9-81ED-4DB2-BD59-A6C34878D82A}">
                    <a16:rowId xmlns:a16="http://schemas.microsoft.com/office/drawing/2014/main" val="10010"/>
                  </a:ext>
                </a:extLst>
              </a:tr>
              <a:tr h="288225">
                <a:tc rowSpan="3">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프로젝트</a:t>
                      </a:r>
                      <a:endParaRPr/>
                    </a:p>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관리환경</a:t>
                      </a:r>
                      <a:endParaRPr/>
                    </a:p>
                  </a:txBody>
                  <a:tcPr marL="15525" marR="15525" marT="15525" marB="15525" anchor="ct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형상관리</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구글 공유 드라이브, GitLab, GitHub</a:t>
                      </a:r>
                      <a:endParaRPr sz="1200" u="none" strike="noStrike" cap="none">
                        <a:solidFill>
                          <a:srgbClr val="000000"/>
                        </a:solidFill>
                        <a:latin typeface="Arial"/>
                        <a:ea typeface="Arial"/>
                        <a:cs typeface="Arial"/>
                        <a:sym typeface="Arial"/>
                      </a:endParaRPr>
                    </a:p>
                  </a:txBody>
                  <a:tcPr marL="15525" marR="15525" marT="15525" marB="15525" anchor="ctr"/>
                </a:tc>
                <a:extLst>
                  <a:ext uri="{0D108BD9-81ED-4DB2-BD59-A6C34878D82A}">
                    <a16:rowId xmlns:a16="http://schemas.microsoft.com/office/drawing/2014/main" val="10011"/>
                  </a:ext>
                </a:extLst>
              </a:tr>
              <a:tr h="288225">
                <a:tc vMerge="1">
                  <a:txBody>
                    <a:bodyPr/>
                    <a:lstStyle/>
                    <a:p>
                      <a:endParaRPr lang="ko-KR"/>
                    </a:p>
                  </a:txBody>
                  <a:tcP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의사소통관리</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일일업무보고서 작성, 카카오톡 실시간 공유, 오프라인미팅</a:t>
                      </a:r>
                      <a:endParaRPr/>
                    </a:p>
                  </a:txBody>
                  <a:tcPr marL="15525" marR="15525" marT="15525" marB="15525" anchor="ctr"/>
                </a:tc>
                <a:extLst>
                  <a:ext uri="{0D108BD9-81ED-4DB2-BD59-A6C34878D82A}">
                    <a16:rowId xmlns:a16="http://schemas.microsoft.com/office/drawing/2014/main" val="10012"/>
                  </a:ext>
                </a:extLst>
              </a:tr>
              <a:tr h="288225">
                <a:tc vMerge="1">
                  <a:txBody>
                    <a:bodyPr/>
                    <a:lstStyle/>
                    <a:p>
                      <a:endParaRPr lang="ko-KR"/>
                    </a:p>
                  </a:txBody>
                  <a:tcPr/>
                </a:tc>
                <a:tc>
                  <a:txBody>
                    <a:bodyPr/>
                    <a:lstStyle/>
                    <a:p>
                      <a:pPr marL="0" marR="0" lvl="0" indent="0" algn="ctr"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기타사항</a:t>
                      </a:r>
                      <a:endParaRPr/>
                    </a:p>
                  </a:txBody>
                  <a:tcPr marL="15525" marR="15525" marT="15525" marB="15525" anchor="ctr"/>
                </a:tc>
                <a:tc>
                  <a:txBody>
                    <a:bodyPr/>
                    <a:lstStyle/>
                    <a:p>
                      <a:pPr marL="0" marR="0" lvl="0" indent="0" algn="just" rtl="0">
                        <a:lnSpc>
                          <a:spcPct val="160000"/>
                        </a:lnSpc>
                        <a:spcBef>
                          <a:spcPts val="0"/>
                        </a:spcBef>
                        <a:spcAft>
                          <a:spcPts val="0"/>
                        </a:spcAft>
                        <a:buNone/>
                      </a:pPr>
                      <a:r>
                        <a:rPr lang="en-US" sz="1200" u="none" strike="noStrike" cap="none">
                          <a:solidFill>
                            <a:srgbClr val="000000"/>
                          </a:solidFill>
                          <a:latin typeface="Arial"/>
                          <a:ea typeface="Arial"/>
                          <a:cs typeface="Arial"/>
                          <a:sym typeface="Arial"/>
                        </a:rPr>
                        <a:t>-</a:t>
                      </a:r>
                      <a:endParaRPr/>
                    </a:p>
                  </a:txBody>
                  <a:tcPr marL="15525" marR="15525" marT="15525" marB="15525" anchor="ctr"/>
                </a:tc>
                <a:extLst>
                  <a:ext uri="{0D108BD9-81ED-4DB2-BD59-A6C34878D82A}">
                    <a16:rowId xmlns:a16="http://schemas.microsoft.com/office/drawing/2014/main" val="10013"/>
                  </a:ext>
                </a:extLst>
              </a:tr>
            </a:tbl>
          </a:graphicData>
        </a:graphic>
      </p:graphicFrame>
      <p:sp>
        <p:nvSpPr>
          <p:cNvPr id="972" name="Google Shape;972;p50"/>
          <p:cNvSpPr/>
          <p:nvPr/>
        </p:nvSpPr>
        <p:spPr>
          <a:xfrm>
            <a:off x="457200" y="205740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51"/>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978" name="Google Shape;978;p51"/>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979" name="Google Shape;979;p51"/>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980" name="Google Shape;980;p51"/>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참조-S/W 기능 실사 사진</a:t>
            </a:r>
            <a:endParaRPr sz="1400" b="0" i="0" u="none" strike="noStrike" cap="none">
              <a:solidFill>
                <a:srgbClr val="000000"/>
              </a:solidFill>
              <a:latin typeface="Arial"/>
              <a:ea typeface="Arial"/>
              <a:cs typeface="Arial"/>
              <a:sym typeface="Arial"/>
            </a:endParaRPr>
          </a:p>
        </p:txBody>
      </p:sp>
      <p:pic>
        <p:nvPicPr>
          <p:cNvPr id="981" name="Google Shape;981;p51"/>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982" name="Google Shape;982;p51"/>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983" name="Google Shape;983;p51"/>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984" name="Google Shape;984;p51"/>
          <p:cNvSpPr txBox="1"/>
          <p:nvPr/>
        </p:nvSpPr>
        <p:spPr>
          <a:xfrm>
            <a:off x="222250" y="1473200"/>
            <a:ext cx="8453437" cy="4619625"/>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985" name="Google Shape;985;p51"/>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986" name="Google Shape;986;p51"/>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87" name="Google Shape;987;p51"/>
          <p:cNvPicPr preferRelativeResize="0"/>
          <p:nvPr/>
        </p:nvPicPr>
        <p:blipFill rotWithShape="1">
          <a:blip r:embed="rId5">
            <a:alphaModFix/>
          </a:blip>
          <a:srcRect/>
          <a:stretch/>
        </p:blipFill>
        <p:spPr>
          <a:xfrm>
            <a:off x="768616" y="1671639"/>
            <a:ext cx="2494849" cy="2453439"/>
          </a:xfrm>
          <a:prstGeom prst="rect">
            <a:avLst/>
          </a:prstGeom>
          <a:noFill/>
          <a:ln>
            <a:noFill/>
          </a:ln>
        </p:spPr>
      </p:pic>
      <p:sp>
        <p:nvSpPr>
          <p:cNvPr id="988" name="Google Shape;988;p51"/>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89" name="Google Shape;989;p51"/>
          <p:cNvPicPr preferRelativeResize="0"/>
          <p:nvPr/>
        </p:nvPicPr>
        <p:blipFill rotWithShape="1">
          <a:blip r:embed="rId6">
            <a:alphaModFix/>
          </a:blip>
          <a:srcRect/>
          <a:stretch/>
        </p:blipFill>
        <p:spPr>
          <a:xfrm>
            <a:off x="3694229" y="1844985"/>
            <a:ext cx="4550694" cy="2106746"/>
          </a:xfrm>
          <a:prstGeom prst="rect">
            <a:avLst/>
          </a:prstGeom>
          <a:noFill/>
          <a:ln>
            <a:noFill/>
          </a:ln>
        </p:spPr>
      </p:pic>
      <p:sp>
        <p:nvSpPr>
          <p:cNvPr id="990" name="Google Shape;990;p51"/>
          <p:cNvSpPr txBox="1"/>
          <p:nvPr/>
        </p:nvSpPr>
        <p:spPr>
          <a:xfrm>
            <a:off x="603251" y="4503474"/>
            <a:ext cx="2724009" cy="116951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dirty="0">
                <a:latin typeface="+mn-ea"/>
                <a:ea typeface="+mn-ea"/>
              </a:rPr>
              <a:t>SLAM</a:t>
            </a:r>
          </a:p>
          <a:p>
            <a:pPr marL="0" marR="0" lvl="0" indent="0" algn="just" rtl="0">
              <a:lnSpc>
                <a:spcPct val="100000"/>
              </a:lnSpc>
              <a:spcBef>
                <a:spcPts val="0"/>
              </a:spcBef>
              <a:spcAft>
                <a:spcPts val="0"/>
              </a:spcAft>
              <a:buNone/>
            </a:pPr>
            <a:endParaRPr dirty="0">
              <a:latin typeface="+mn-ea"/>
              <a:ea typeface="+mn-ea"/>
            </a:endParaRPr>
          </a:p>
          <a:p>
            <a:pPr marL="0" marR="0" lvl="0" indent="0" algn="just" rtl="0">
              <a:lnSpc>
                <a:spcPct val="100000"/>
              </a:lnSpc>
              <a:spcBef>
                <a:spcPts val="0"/>
              </a:spcBef>
              <a:spcAft>
                <a:spcPts val="0"/>
              </a:spcAft>
              <a:buNone/>
            </a:pPr>
            <a:r>
              <a:rPr lang="en-US" dirty="0">
                <a:solidFill>
                  <a:schemeClr val="dk1"/>
                </a:solidFill>
                <a:latin typeface="+mn-ea"/>
                <a:ea typeface="+mn-ea"/>
              </a:rPr>
              <a:t>☐ </a:t>
            </a:r>
            <a:r>
              <a:rPr lang="en-US" sz="1400" b="0" i="0" u="none" strike="noStrike" cap="none" dirty="0">
                <a:solidFill>
                  <a:srgbClr val="000000"/>
                </a:solidFill>
                <a:latin typeface="+mn-ea"/>
                <a:ea typeface="+mn-ea"/>
                <a:cs typeface="Arial"/>
                <a:sym typeface="Arial"/>
              </a:rPr>
              <a:t> </a:t>
            </a:r>
            <a:r>
              <a:rPr lang="en-US" dirty="0">
                <a:latin typeface="+mn-ea"/>
                <a:ea typeface="+mn-ea"/>
              </a:rPr>
              <a:t>SLAM </a:t>
            </a:r>
            <a:r>
              <a:rPr lang="en-US" dirty="0" err="1">
                <a:latin typeface="+mn-ea"/>
                <a:ea typeface="+mn-ea"/>
              </a:rPr>
              <a:t>알고리즘을</a:t>
            </a:r>
            <a:r>
              <a:rPr lang="en-US" dirty="0">
                <a:latin typeface="+mn-ea"/>
                <a:ea typeface="+mn-ea"/>
              </a:rPr>
              <a:t> </a:t>
            </a:r>
            <a:r>
              <a:rPr lang="en-US" dirty="0" err="1">
                <a:latin typeface="+mn-ea"/>
                <a:ea typeface="+mn-ea"/>
              </a:rPr>
              <a:t>이용</a:t>
            </a:r>
            <a:r>
              <a:rPr lang="ko-KR" altLang="en-US" dirty="0">
                <a:latin typeface="+mn-ea"/>
                <a:ea typeface="+mn-ea"/>
              </a:rPr>
              <a:t>한 자율주행으로</a:t>
            </a:r>
            <a:r>
              <a:rPr lang="en-US" dirty="0">
                <a:latin typeface="+mn-ea"/>
                <a:ea typeface="+mn-ea"/>
              </a:rPr>
              <a:t> </a:t>
            </a:r>
            <a:r>
              <a:rPr lang="ko-KR" altLang="en-US" dirty="0">
                <a:latin typeface="+mn-ea"/>
                <a:ea typeface="+mn-ea"/>
              </a:rPr>
              <a:t>탐사 지역 공간에 대한 지도 및 위치 확인 가능</a:t>
            </a:r>
            <a:endParaRPr sz="1400" b="0" i="0" u="none" strike="noStrike" cap="none" dirty="0">
              <a:solidFill>
                <a:srgbClr val="000000"/>
              </a:solidFill>
              <a:latin typeface="+mn-ea"/>
              <a:ea typeface="+mn-ea"/>
              <a:cs typeface="Arial"/>
              <a:sym typeface="Arial"/>
            </a:endParaRPr>
          </a:p>
        </p:txBody>
      </p:sp>
      <p:sp>
        <p:nvSpPr>
          <p:cNvPr id="991" name="Google Shape;991;p51"/>
          <p:cNvSpPr txBox="1"/>
          <p:nvPr/>
        </p:nvSpPr>
        <p:spPr>
          <a:xfrm>
            <a:off x="3809831" y="4503474"/>
            <a:ext cx="4550694" cy="1384954"/>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dirty="0" err="1">
                <a:latin typeface="+mn-ea"/>
                <a:ea typeface="+mn-ea"/>
              </a:rPr>
              <a:t>재난</a:t>
            </a:r>
            <a:r>
              <a:rPr lang="en-US" dirty="0">
                <a:latin typeface="+mn-ea"/>
                <a:ea typeface="+mn-ea"/>
              </a:rPr>
              <a:t> </a:t>
            </a:r>
            <a:r>
              <a:rPr lang="en-US" dirty="0" err="1">
                <a:latin typeface="+mn-ea"/>
                <a:ea typeface="+mn-ea"/>
              </a:rPr>
              <a:t>정보</a:t>
            </a:r>
            <a:endParaRPr lang="en-US" dirty="0">
              <a:latin typeface="+mn-ea"/>
              <a:ea typeface="+mn-ea"/>
            </a:endParaRPr>
          </a:p>
          <a:p>
            <a:pPr marL="0" marR="0" lvl="0" indent="0" algn="just" rtl="0">
              <a:lnSpc>
                <a:spcPct val="100000"/>
              </a:lnSpc>
              <a:spcBef>
                <a:spcPts val="0"/>
              </a:spcBef>
              <a:spcAft>
                <a:spcPts val="0"/>
              </a:spcAft>
              <a:buNone/>
            </a:pPr>
            <a:endParaRPr dirty="0">
              <a:latin typeface="+mn-ea"/>
              <a:ea typeface="+mn-ea"/>
            </a:endParaRPr>
          </a:p>
          <a:p>
            <a:pPr marL="0" lvl="0" indent="0" algn="just" rtl="0">
              <a:spcBef>
                <a:spcPts val="0"/>
              </a:spcBef>
              <a:spcAft>
                <a:spcPts val="0"/>
              </a:spcAft>
              <a:buNone/>
            </a:pPr>
            <a:r>
              <a:rPr lang="en-US" dirty="0">
                <a:solidFill>
                  <a:schemeClr val="dk1"/>
                </a:solidFill>
                <a:latin typeface="+mn-ea"/>
                <a:ea typeface="+mn-ea"/>
              </a:rPr>
              <a:t>☐ </a:t>
            </a:r>
            <a:r>
              <a:rPr lang="en-US" dirty="0" err="1">
                <a:solidFill>
                  <a:schemeClr val="dk1"/>
                </a:solidFill>
                <a:latin typeface="+mn-ea"/>
                <a:ea typeface="+mn-ea"/>
              </a:rPr>
              <a:t>KAKAO지도</a:t>
            </a:r>
            <a:r>
              <a:rPr lang="en-US" dirty="0">
                <a:solidFill>
                  <a:schemeClr val="dk1"/>
                </a:solidFill>
                <a:latin typeface="+mn-ea"/>
                <a:ea typeface="+mn-ea"/>
              </a:rPr>
              <a:t> </a:t>
            </a:r>
            <a:r>
              <a:rPr lang="en-US" dirty="0" err="1">
                <a:solidFill>
                  <a:schemeClr val="dk1"/>
                </a:solidFill>
                <a:latin typeface="+mn-ea"/>
                <a:ea typeface="+mn-ea"/>
              </a:rPr>
              <a:t>API를</a:t>
            </a:r>
            <a:r>
              <a:rPr lang="en-US" dirty="0">
                <a:solidFill>
                  <a:schemeClr val="dk1"/>
                </a:solidFill>
                <a:latin typeface="+mn-ea"/>
                <a:ea typeface="+mn-ea"/>
              </a:rPr>
              <a:t> </a:t>
            </a:r>
            <a:r>
              <a:rPr lang="en-US" dirty="0" err="1">
                <a:solidFill>
                  <a:schemeClr val="dk1"/>
                </a:solidFill>
                <a:latin typeface="+mn-ea"/>
                <a:ea typeface="+mn-ea"/>
              </a:rPr>
              <a:t>이용하여</a:t>
            </a:r>
            <a:r>
              <a:rPr lang="en-US" dirty="0">
                <a:solidFill>
                  <a:schemeClr val="dk1"/>
                </a:solidFill>
                <a:latin typeface="+mn-ea"/>
                <a:ea typeface="+mn-ea"/>
              </a:rPr>
              <a:t> </a:t>
            </a:r>
            <a:r>
              <a:rPr lang="en-US" dirty="0" err="1">
                <a:solidFill>
                  <a:schemeClr val="dk1"/>
                </a:solidFill>
                <a:latin typeface="+mn-ea"/>
                <a:ea typeface="+mn-ea"/>
              </a:rPr>
              <a:t>현재</a:t>
            </a:r>
            <a:r>
              <a:rPr lang="en-US" dirty="0">
                <a:solidFill>
                  <a:schemeClr val="dk1"/>
                </a:solidFill>
                <a:latin typeface="+mn-ea"/>
                <a:ea typeface="+mn-ea"/>
              </a:rPr>
              <a:t> </a:t>
            </a:r>
            <a:r>
              <a:rPr lang="en-US" dirty="0" err="1">
                <a:solidFill>
                  <a:schemeClr val="dk1"/>
                </a:solidFill>
                <a:latin typeface="+mn-ea"/>
                <a:ea typeface="+mn-ea"/>
              </a:rPr>
              <a:t>재난</a:t>
            </a:r>
            <a:r>
              <a:rPr lang="en-US" dirty="0">
                <a:solidFill>
                  <a:schemeClr val="dk1"/>
                </a:solidFill>
                <a:latin typeface="+mn-ea"/>
                <a:ea typeface="+mn-ea"/>
              </a:rPr>
              <a:t> </a:t>
            </a:r>
            <a:r>
              <a:rPr lang="en-US" dirty="0" err="1">
                <a:solidFill>
                  <a:schemeClr val="dk1"/>
                </a:solidFill>
                <a:latin typeface="+mn-ea"/>
                <a:ea typeface="+mn-ea"/>
              </a:rPr>
              <a:t>발생</a:t>
            </a:r>
            <a:r>
              <a:rPr lang="en-US" dirty="0">
                <a:solidFill>
                  <a:schemeClr val="dk1"/>
                </a:solidFill>
                <a:latin typeface="+mn-ea"/>
                <a:ea typeface="+mn-ea"/>
              </a:rPr>
              <a:t> </a:t>
            </a:r>
            <a:r>
              <a:rPr lang="en-US" dirty="0" err="1">
                <a:solidFill>
                  <a:schemeClr val="dk1"/>
                </a:solidFill>
                <a:latin typeface="+mn-ea"/>
                <a:ea typeface="+mn-ea"/>
              </a:rPr>
              <a:t>지역</a:t>
            </a:r>
            <a:r>
              <a:rPr lang="en-US" dirty="0">
                <a:solidFill>
                  <a:schemeClr val="dk1"/>
                </a:solidFill>
                <a:latin typeface="+mn-ea"/>
                <a:ea typeface="+mn-ea"/>
              </a:rPr>
              <a:t> </a:t>
            </a:r>
            <a:r>
              <a:rPr lang="en-US" dirty="0" err="1">
                <a:solidFill>
                  <a:schemeClr val="dk1"/>
                </a:solidFill>
                <a:latin typeface="+mn-ea"/>
                <a:ea typeface="+mn-ea"/>
              </a:rPr>
              <a:t>위치</a:t>
            </a:r>
            <a:r>
              <a:rPr lang="en-US" dirty="0">
                <a:solidFill>
                  <a:schemeClr val="dk1"/>
                </a:solidFill>
                <a:latin typeface="+mn-ea"/>
                <a:ea typeface="+mn-ea"/>
              </a:rPr>
              <a:t> </a:t>
            </a:r>
            <a:r>
              <a:rPr lang="ko-KR" altLang="en-US" dirty="0">
                <a:solidFill>
                  <a:schemeClr val="dk1"/>
                </a:solidFill>
                <a:latin typeface="+mn-ea"/>
                <a:ea typeface="+mn-ea"/>
              </a:rPr>
              <a:t>지도에 표시</a:t>
            </a:r>
            <a:endParaRPr dirty="0">
              <a:solidFill>
                <a:schemeClr val="dk1"/>
              </a:solidFill>
              <a:latin typeface="+mn-ea"/>
              <a:ea typeface="+mn-ea"/>
            </a:endParaRPr>
          </a:p>
          <a:p>
            <a:pPr marL="0" lvl="0" indent="0" algn="just" rtl="0">
              <a:spcBef>
                <a:spcPts val="0"/>
              </a:spcBef>
              <a:spcAft>
                <a:spcPts val="0"/>
              </a:spcAft>
              <a:buClr>
                <a:schemeClr val="dk1"/>
              </a:buClr>
              <a:buFont typeface="Arial"/>
              <a:buNone/>
            </a:pPr>
            <a:r>
              <a:rPr lang="en-US" dirty="0">
                <a:solidFill>
                  <a:schemeClr val="dk1"/>
                </a:solidFill>
                <a:latin typeface="+mn-ea"/>
                <a:ea typeface="+mn-ea"/>
              </a:rPr>
              <a:t>☐ </a:t>
            </a:r>
            <a:r>
              <a:rPr lang="en-US" dirty="0" err="1">
                <a:solidFill>
                  <a:schemeClr val="dk1"/>
                </a:solidFill>
                <a:latin typeface="+mn-ea"/>
                <a:ea typeface="+mn-ea"/>
              </a:rPr>
              <a:t>기상청</a:t>
            </a:r>
            <a:r>
              <a:rPr lang="en-US" dirty="0">
                <a:solidFill>
                  <a:schemeClr val="dk1"/>
                </a:solidFill>
                <a:latin typeface="+mn-ea"/>
                <a:ea typeface="+mn-ea"/>
              </a:rPr>
              <a:t> </a:t>
            </a:r>
            <a:r>
              <a:rPr lang="en-US" dirty="0" err="1">
                <a:solidFill>
                  <a:schemeClr val="dk1"/>
                </a:solidFill>
                <a:latin typeface="+mn-ea"/>
                <a:ea typeface="+mn-ea"/>
              </a:rPr>
              <a:t>API를</a:t>
            </a:r>
            <a:r>
              <a:rPr lang="en-US" dirty="0">
                <a:solidFill>
                  <a:schemeClr val="dk1"/>
                </a:solidFill>
                <a:latin typeface="+mn-ea"/>
                <a:ea typeface="+mn-ea"/>
              </a:rPr>
              <a:t> </a:t>
            </a:r>
            <a:r>
              <a:rPr lang="en-US" dirty="0" err="1">
                <a:solidFill>
                  <a:schemeClr val="dk1"/>
                </a:solidFill>
                <a:latin typeface="+mn-ea"/>
                <a:ea typeface="+mn-ea"/>
              </a:rPr>
              <a:t>이용하여</a:t>
            </a:r>
            <a:r>
              <a:rPr lang="en-US" dirty="0">
                <a:solidFill>
                  <a:schemeClr val="dk1"/>
                </a:solidFill>
                <a:latin typeface="+mn-ea"/>
                <a:ea typeface="+mn-ea"/>
              </a:rPr>
              <a:t> </a:t>
            </a:r>
            <a:r>
              <a:rPr lang="en-US" dirty="0" err="1">
                <a:solidFill>
                  <a:schemeClr val="dk1"/>
                </a:solidFill>
                <a:latin typeface="+mn-ea"/>
                <a:ea typeface="+mn-ea"/>
              </a:rPr>
              <a:t>현재</a:t>
            </a:r>
            <a:r>
              <a:rPr lang="en-US" dirty="0">
                <a:solidFill>
                  <a:schemeClr val="dk1"/>
                </a:solidFill>
                <a:latin typeface="+mn-ea"/>
                <a:ea typeface="+mn-ea"/>
              </a:rPr>
              <a:t> </a:t>
            </a:r>
            <a:r>
              <a:rPr lang="en-US" dirty="0" err="1">
                <a:solidFill>
                  <a:schemeClr val="dk1"/>
                </a:solidFill>
                <a:latin typeface="+mn-ea"/>
                <a:ea typeface="+mn-ea"/>
              </a:rPr>
              <a:t>재난</a:t>
            </a:r>
            <a:r>
              <a:rPr lang="en-US" dirty="0">
                <a:solidFill>
                  <a:schemeClr val="dk1"/>
                </a:solidFill>
                <a:latin typeface="+mn-ea"/>
                <a:ea typeface="+mn-ea"/>
              </a:rPr>
              <a:t> </a:t>
            </a:r>
            <a:r>
              <a:rPr lang="en-US" dirty="0" err="1">
                <a:solidFill>
                  <a:schemeClr val="dk1"/>
                </a:solidFill>
                <a:latin typeface="+mn-ea"/>
                <a:ea typeface="+mn-ea"/>
              </a:rPr>
              <a:t>지역의</a:t>
            </a:r>
            <a:r>
              <a:rPr lang="en-US" dirty="0">
                <a:solidFill>
                  <a:schemeClr val="dk1"/>
                </a:solidFill>
                <a:latin typeface="+mn-ea"/>
                <a:ea typeface="+mn-ea"/>
              </a:rPr>
              <a:t> </a:t>
            </a:r>
            <a:r>
              <a:rPr lang="en-US" dirty="0" err="1">
                <a:solidFill>
                  <a:schemeClr val="dk1"/>
                </a:solidFill>
                <a:latin typeface="+mn-ea"/>
                <a:ea typeface="+mn-ea"/>
              </a:rPr>
              <a:t>날씨와</a:t>
            </a:r>
            <a:r>
              <a:rPr lang="en-US" dirty="0">
                <a:solidFill>
                  <a:schemeClr val="dk1"/>
                </a:solidFill>
                <a:latin typeface="+mn-ea"/>
                <a:ea typeface="+mn-ea"/>
              </a:rPr>
              <a:t> </a:t>
            </a:r>
            <a:r>
              <a:rPr lang="en-US" dirty="0" err="1">
                <a:solidFill>
                  <a:schemeClr val="dk1"/>
                </a:solidFill>
                <a:latin typeface="+mn-ea"/>
                <a:ea typeface="+mn-ea"/>
              </a:rPr>
              <a:t>기상</a:t>
            </a:r>
            <a:r>
              <a:rPr lang="en-US" dirty="0">
                <a:solidFill>
                  <a:schemeClr val="dk1"/>
                </a:solidFill>
                <a:latin typeface="+mn-ea"/>
                <a:ea typeface="+mn-ea"/>
              </a:rPr>
              <a:t> </a:t>
            </a:r>
            <a:r>
              <a:rPr lang="ko-KR" altLang="en-US" dirty="0">
                <a:solidFill>
                  <a:schemeClr val="dk1"/>
                </a:solidFill>
                <a:latin typeface="+mn-ea"/>
                <a:ea typeface="+mn-ea"/>
              </a:rPr>
              <a:t>등 표시</a:t>
            </a:r>
            <a:endParaRPr dirty="0">
              <a:solidFill>
                <a:schemeClr val="dk1"/>
              </a:solidFill>
              <a:latin typeface="+mn-ea"/>
              <a:ea typeface="+mn-ea"/>
            </a:endParaRPr>
          </a:p>
        </p:txBody>
      </p:sp>
      <p:sp>
        <p:nvSpPr>
          <p:cNvPr id="2" name="Google Shape;956;p49">
            <a:extLst>
              <a:ext uri="{FF2B5EF4-FFF2-40B4-BE49-F238E27FC236}">
                <a16:creationId xmlns:a16="http://schemas.microsoft.com/office/drawing/2014/main" id="{9C8051A9-C029-AD41-CDB4-E81BB64AEA98}"/>
              </a:ext>
            </a:extLst>
          </p:cNvPr>
          <p:cNvSpPr txBox="1"/>
          <p:nvPr/>
        </p:nvSpPr>
        <p:spPr>
          <a:xfrm>
            <a:off x="549190" y="4068891"/>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a:t>
            </a:r>
            <a:r>
              <a:rPr lang="en-US" sz="900" b="0" i="0" u="none" strike="noStrike" cap="none" dirty="0" err="1">
                <a:solidFill>
                  <a:schemeClr val="dk1"/>
                </a:solidFill>
                <a:latin typeface="Malgun Gothic"/>
                <a:ea typeface="Malgun Gothic"/>
                <a:cs typeface="Malgun Gothic"/>
                <a:sym typeface="Malgun Gothic"/>
              </a:rPr>
              <a:t>그림</a:t>
            </a:r>
            <a:r>
              <a:rPr lang="en-US" sz="900" b="0" i="0" u="none" strike="noStrike" cap="none" dirty="0">
                <a:solidFill>
                  <a:schemeClr val="dk1"/>
                </a:solidFill>
                <a:latin typeface="Malgun Gothic"/>
                <a:ea typeface="Malgun Gothic"/>
                <a:cs typeface="Malgun Gothic"/>
                <a:sym typeface="Malgun Gothic"/>
              </a:rPr>
              <a:t> 42] SLAM </a:t>
            </a:r>
            <a:r>
              <a:rPr lang="ko-KR" altLang="en-US" sz="900" b="0" i="0" u="none" strike="noStrike" cap="none" dirty="0">
                <a:solidFill>
                  <a:schemeClr val="dk1"/>
                </a:solidFill>
                <a:latin typeface="Malgun Gothic"/>
                <a:ea typeface="Malgun Gothic"/>
                <a:cs typeface="Malgun Gothic"/>
                <a:sym typeface="Malgun Gothic"/>
              </a:rPr>
              <a:t>지도 구현 예상 사진</a:t>
            </a:r>
            <a:endParaRPr sz="1400" b="0" i="0" u="none" strike="noStrike" cap="none" dirty="0">
              <a:solidFill>
                <a:srgbClr val="000000"/>
              </a:solidFill>
              <a:latin typeface="Arial"/>
              <a:ea typeface="Arial"/>
              <a:cs typeface="Arial"/>
              <a:sym typeface="Arial"/>
            </a:endParaRPr>
          </a:p>
        </p:txBody>
      </p:sp>
      <p:sp>
        <p:nvSpPr>
          <p:cNvPr id="3" name="Google Shape;956;p49">
            <a:extLst>
              <a:ext uri="{FF2B5EF4-FFF2-40B4-BE49-F238E27FC236}">
                <a16:creationId xmlns:a16="http://schemas.microsoft.com/office/drawing/2014/main" id="{CBD6ED9B-FDA9-296C-92D8-F89675712ED8}"/>
              </a:ext>
            </a:extLst>
          </p:cNvPr>
          <p:cNvSpPr txBox="1"/>
          <p:nvPr/>
        </p:nvSpPr>
        <p:spPr>
          <a:xfrm>
            <a:off x="4194262" y="4068890"/>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a:t>
            </a:r>
            <a:r>
              <a:rPr lang="en-US" sz="900" b="0" i="0" u="none" strike="noStrike" cap="none" dirty="0" err="1">
                <a:solidFill>
                  <a:schemeClr val="dk1"/>
                </a:solidFill>
                <a:latin typeface="Malgun Gothic"/>
                <a:ea typeface="Malgun Gothic"/>
                <a:cs typeface="Malgun Gothic"/>
                <a:sym typeface="Malgun Gothic"/>
              </a:rPr>
              <a:t>그림</a:t>
            </a:r>
            <a:r>
              <a:rPr lang="en-US" sz="900" b="0" i="0" u="none" strike="noStrike" cap="none" dirty="0">
                <a:solidFill>
                  <a:schemeClr val="dk1"/>
                </a:solidFill>
                <a:latin typeface="Malgun Gothic"/>
                <a:ea typeface="Malgun Gothic"/>
                <a:cs typeface="Malgun Gothic"/>
                <a:sym typeface="Malgun Gothic"/>
              </a:rPr>
              <a:t> 43] </a:t>
            </a:r>
            <a:r>
              <a:rPr lang="ko-KR" altLang="en-US" sz="900" b="0" i="0" u="none" strike="noStrike" cap="none" dirty="0">
                <a:solidFill>
                  <a:schemeClr val="dk1"/>
                </a:solidFill>
                <a:latin typeface="Malgun Gothic"/>
                <a:ea typeface="Malgun Gothic"/>
                <a:cs typeface="Malgun Gothic"/>
                <a:sym typeface="Malgun Gothic"/>
              </a:rPr>
              <a:t>재난 지역 정보 화면 구성 예상 사진</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52"/>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997" name="Google Shape;997;p52"/>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998" name="Google Shape;998;p52"/>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999" name="Google Shape;999;p52"/>
          <p:cNvSpPr txBox="1"/>
          <p:nvPr/>
        </p:nvSpPr>
        <p:spPr>
          <a:xfrm>
            <a:off x="323850" y="692150"/>
            <a:ext cx="3095625" cy="3190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참조- H/W 기능 실사사진</a:t>
            </a:r>
            <a:endParaRPr sz="1400" b="0" i="0" u="none" strike="noStrike" cap="none">
              <a:solidFill>
                <a:srgbClr val="000000"/>
              </a:solidFill>
              <a:latin typeface="Arial"/>
              <a:ea typeface="Arial"/>
              <a:cs typeface="Arial"/>
              <a:sym typeface="Arial"/>
            </a:endParaRPr>
          </a:p>
        </p:txBody>
      </p:sp>
      <p:pic>
        <p:nvPicPr>
          <p:cNvPr id="1000" name="Google Shape;1000;p52"/>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1001" name="Google Shape;1001;p52"/>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002" name="Google Shape;1002;p52"/>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1003" name="Google Shape;1003;p52"/>
          <p:cNvSpPr txBox="1"/>
          <p:nvPr/>
        </p:nvSpPr>
        <p:spPr>
          <a:xfrm>
            <a:off x="222250" y="1473200"/>
            <a:ext cx="8453400" cy="46197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1004" name="Google Shape;1004;p52"/>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1005" name="Google Shape;1005;p52"/>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06" name="Google Shape;1006;p52"/>
          <p:cNvPicPr preferRelativeResize="0"/>
          <p:nvPr/>
        </p:nvPicPr>
        <p:blipFill rotWithShape="1">
          <a:blip r:embed="rId5">
            <a:alphaModFix/>
          </a:blip>
          <a:srcRect/>
          <a:stretch/>
        </p:blipFill>
        <p:spPr>
          <a:xfrm>
            <a:off x="5858335" y="1859980"/>
            <a:ext cx="2465388" cy="1587500"/>
          </a:xfrm>
          <a:prstGeom prst="rect">
            <a:avLst/>
          </a:prstGeom>
          <a:noFill/>
          <a:ln>
            <a:noFill/>
          </a:ln>
        </p:spPr>
      </p:pic>
      <p:sp>
        <p:nvSpPr>
          <p:cNvPr id="1007" name="Google Shape;1007;p52"/>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08" name="Google Shape;1008;p52"/>
          <p:cNvSpPr/>
          <p:nvPr/>
        </p:nvSpPr>
        <p:spPr>
          <a:xfrm>
            <a:off x="0" y="0"/>
            <a:ext cx="9144000" cy="457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009" name="Google Shape;1009;p52"/>
          <p:cNvPicPr preferRelativeResize="0"/>
          <p:nvPr/>
        </p:nvPicPr>
        <p:blipFill rotWithShape="1">
          <a:blip r:embed="rId6">
            <a:alphaModFix/>
          </a:blip>
          <a:srcRect l="19260" t="21950" r="17731" b="25359"/>
          <a:stretch/>
        </p:blipFill>
        <p:spPr>
          <a:xfrm>
            <a:off x="357542" y="1557338"/>
            <a:ext cx="2783767" cy="1995522"/>
          </a:xfrm>
          <a:prstGeom prst="rect">
            <a:avLst/>
          </a:prstGeom>
          <a:noFill/>
          <a:ln>
            <a:noFill/>
          </a:ln>
        </p:spPr>
      </p:pic>
      <p:pic>
        <p:nvPicPr>
          <p:cNvPr id="1010" name="Google Shape;1010;p52"/>
          <p:cNvPicPr preferRelativeResize="0"/>
          <p:nvPr/>
        </p:nvPicPr>
        <p:blipFill rotWithShape="1">
          <a:blip r:embed="rId7">
            <a:alphaModFix/>
          </a:blip>
          <a:srcRect/>
          <a:stretch/>
        </p:blipFill>
        <p:spPr>
          <a:xfrm>
            <a:off x="3276600" y="1804294"/>
            <a:ext cx="2215817" cy="1660623"/>
          </a:xfrm>
          <a:prstGeom prst="rect">
            <a:avLst/>
          </a:prstGeom>
          <a:noFill/>
          <a:ln>
            <a:noFill/>
          </a:ln>
        </p:spPr>
      </p:pic>
      <p:sp>
        <p:nvSpPr>
          <p:cNvPr id="1011" name="Google Shape;1011;p52"/>
          <p:cNvSpPr txBox="1"/>
          <p:nvPr/>
        </p:nvSpPr>
        <p:spPr>
          <a:xfrm>
            <a:off x="328187" y="3856775"/>
            <a:ext cx="2875387" cy="1815841"/>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dirty="0" err="1">
                <a:latin typeface="+mn-ea"/>
                <a:ea typeface="+mn-ea"/>
              </a:rPr>
              <a:t>모체</a:t>
            </a:r>
            <a:r>
              <a:rPr lang="en-US" dirty="0">
                <a:latin typeface="+mn-ea"/>
                <a:ea typeface="+mn-ea"/>
              </a:rPr>
              <a:t> </a:t>
            </a:r>
            <a:r>
              <a:rPr lang="en-US" dirty="0" err="1">
                <a:latin typeface="+mn-ea"/>
                <a:ea typeface="+mn-ea"/>
              </a:rPr>
              <a:t>로봇</a:t>
            </a:r>
            <a:endParaRPr lang="en-US" dirty="0">
              <a:latin typeface="+mn-ea"/>
              <a:ea typeface="+mn-ea"/>
            </a:endParaRPr>
          </a:p>
          <a:p>
            <a:pPr marL="0" marR="0" lvl="0" indent="0" algn="just" rtl="0">
              <a:lnSpc>
                <a:spcPct val="100000"/>
              </a:lnSpc>
              <a:spcBef>
                <a:spcPts val="0"/>
              </a:spcBef>
              <a:spcAft>
                <a:spcPts val="0"/>
              </a:spcAft>
              <a:buNone/>
            </a:pPr>
            <a:endParaRPr dirty="0">
              <a:latin typeface="+mn-ea"/>
              <a:ea typeface="+mn-ea"/>
            </a:endParaRPr>
          </a:p>
          <a:p>
            <a:pPr marL="0" marR="0" lvl="0" indent="0" algn="just" rtl="0">
              <a:lnSpc>
                <a:spcPct val="100000"/>
              </a:lnSpc>
              <a:spcBef>
                <a:spcPts val="0"/>
              </a:spcBef>
              <a:spcAft>
                <a:spcPts val="0"/>
              </a:spcAft>
              <a:buNone/>
            </a:pPr>
            <a:r>
              <a:rPr lang="en-US" dirty="0">
                <a:solidFill>
                  <a:schemeClr val="dk1"/>
                </a:solidFill>
                <a:latin typeface="+mn-ea"/>
                <a:ea typeface="+mn-ea"/>
              </a:rPr>
              <a:t>☐ </a:t>
            </a:r>
            <a:r>
              <a:rPr lang="ko-KR" altLang="en-US" dirty="0">
                <a:solidFill>
                  <a:schemeClr val="dk1"/>
                </a:solidFill>
                <a:latin typeface="+mn-ea"/>
                <a:ea typeface="+mn-ea"/>
              </a:rPr>
              <a:t>캥거루형 로봇으로 제작하여 </a:t>
            </a:r>
            <a:r>
              <a:rPr lang="en-US" dirty="0" err="1">
                <a:latin typeface="+mn-ea"/>
                <a:ea typeface="+mn-ea"/>
              </a:rPr>
              <a:t>배터리와</a:t>
            </a:r>
            <a:r>
              <a:rPr lang="en-US" dirty="0">
                <a:latin typeface="+mn-ea"/>
                <a:ea typeface="+mn-ea"/>
              </a:rPr>
              <a:t> </a:t>
            </a:r>
            <a:r>
              <a:rPr lang="en-US" dirty="0" err="1">
                <a:latin typeface="+mn-ea"/>
                <a:ea typeface="+mn-ea"/>
              </a:rPr>
              <a:t>크기</a:t>
            </a:r>
            <a:r>
              <a:rPr lang="en-US" dirty="0">
                <a:latin typeface="+mn-ea"/>
                <a:ea typeface="+mn-ea"/>
              </a:rPr>
              <a:t> </a:t>
            </a:r>
            <a:r>
              <a:rPr lang="en-US" dirty="0" err="1">
                <a:latin typeface="+mn-ea"/>
                <a:ea typeface="+mn-ea"/>
              </a:rPr>
              <a:t>제약을</a:t>
            </a:r>
            <a:r>
              <a:rPr lang="en-US" dirty="0">
                <a:latin typeface="+mn-ea"/>
                <a:ea typeface="+mn-ea"/>
              </a:rPr>
              <a:t> </a:t>
            </a:r>
            <a:r>
              <a:rPr lang="en-US" dirty="0" err="1">
                <a:latin typeface="+mn-ea"/>
                <a:ea typeface="+mn-ea"/>
              </a:rPr>
              <a:t>상쇄시켜</a:t>
            </a:r>
            <a:r>
              <a:rPr lang="en-US" dirty="0">
                <a:latin typeface="+mn-ea"/>
                <a:ea typeface="+mn-ea"/>
              </a:rPr>
              <a:t> </a:t>
            </a:r>
            <a:r>
              <a:rPr lang="en-US" dirty="0" err="1">
                <a:latin typeface="+mn-ea"/>
                <a:ea typeface="+mn-ea"/>
              </a:rPr>
              <a:t>장시간</a:t>
            </a:r>
            <a:r>
              <a:rPr lang="en-US" dirty="0">
                <a:latin typeface="+mn-ea"/>
                <a:ea typeface="+mn-ea"/>
              </a:rPr>
              <a:t> </a:t>
            </a:r>
            <a:r>
              <a:rPr lang="en-US" dirty="0" err="1">
                <a:latin typeface="+mn-ea"/>
                <a:ea typeface="+mn-ea"/>
              </a:rPr>
              <a:t>넓은</a:t>
            </a:r>
            <a:r>
              <a:rPr lang="en-US" dirty="0">
                <a:latin typeface="+mn-ea"/>
                <a:ea typeface="+mn-ea"/>
              </a:rPr>
              <a:t> </a:t>
            </a:r>
            <a:r>
              <a:rPr lang="en-US" dirty="0" err="1">
                <a:latin typeface="+mn-ea"/>
                <a:ea typeface="+mn-ea"/>
              </a:rPr>
              <a:t>범위</a:t>
            </a:r>
            <a:r>
              <a:rPr lang="en-US" dirty="0">
                <a:latin typeface="+mn-ea"/>
                <a:ea typeface="+mn-ea"/>
              </a:rPr>
              <a:t> </a:t>
            </a:r>
            <a:r>
              <a:rPr lang="en-US" dirty="0" err="1">
                <a:latin typeface="+mn-ea"/>
                <a:ea typeface="+mn-ea"/>
              </a:rPr>
              <a:t>탐사</a:t>
            </a:r>
            <a:r>
              <a:rPr lang="en-US" dirty="0">
                <a:latin typeface="+mn-ea"/>
                <a:ea typeface="+mn-ea"/>
              </a:rPr>
              <a:t> </a:t>
            </a:r>
            <a:r>
              <a:rPr lang="en-US" dirty="0" err="1">
                <a:latin typeface="+mn-ea"/>
                <a:ea typeface="+mn-ea"/>
              </a:rPr>
              <a:t>가능</a:t>
            </a:r>
            <a:endParaRPr lang="en-US" dirty="0">
              <a:latin typeface="+mn-ea"/>
              <a:ea typeface="+mn-ea"/>
            </a:endParaRPr>
          </a:p>
          <a:p>
            <a:pPr marL="0" marR="0" lvl="0" indent="0" algn="just" rtl="0">
              <a:lnSpc>
                <a:spcPct val="100000"/>
              </a:lnSpc>
              <a:spcBef>
                <a:spcPts val="0"/>
              </a:spcBef>
              <a:spcAft>
                <a:spcPts val="0"/>
              </a:spcAft>
              <a:buNone/>
            </a:pPr>
            <a:endParaRPr dirty="0">
              <a:latin typeface="+mn-ea"/>
              <a:ea typeface="+mn-ea"/>
            </a:endParaRPr>
          </a:p>
          <a:p>
            <a:pPr marL="0" lvl="0" indent="0" algn="just" rtl="0">
              <a:spcBef>
                <a:spcPts val="0"/>
              </a:spcBef>
              <a:spcAft>
                <a:spcPts val="0"/>
              </a:spcAft>
              <a:buClr>
                <a:schemeClr val="dk1"/>
              </a:buClr>
              <a:buFont typeface="Arial"/>
              <a:buNone/>
            </a:pPr>
            <a:r>
              <a:rPr lang="en-US" dirty="0">
                <a:solidFill>
                  <a:schemeClr val="dk1"/>
                </a:solidFill>
                <a:latin typeface="+mn-ea"/>
                <a:ea typeface="+mn-ea"/>
              </a:rPr>
              <a:t>☐ </a:t>
            </a:r>
            <a:r>
              <a:rPr lang="ko-KR" altLang="en-US" dirty="0">
                <a:solidFill>
                  <a:schemeClr val="dk1"/>
                </a:solidFill>
                <a:latin typeface="+mn-ea"/>
                <a:ea typeface="+mn-ea"/>
              </a:rPr>
              <a:t>이동장치를 </a:t>
            </a:r>
            <a:r>
              <a:rPr lang="ko-KR" altLang="en-US" dirty="0" err="1">
                <a:solidFill>
                  <a:schemeClr val="dk1"/>
                </a:solidFill>
                <a:latin typeface="+mn-ea"/>
                <a:ea typeface="+mn-ea"/>
              </a:rPr>
              <a:t>캐터필러</a:t>
            </a:r>
            <a:r>
              <a:rPr lang="ko-KR" altLang="en-US" dirty="0">
                <a:solidFill>
                  <a:schemeClr val="dk1"/>
                </a:solidFill>
                <a:latin typeface="+mn-ea"/>
                <a:ea typeface="+mn-ea"/>
              </a:rPr>
              <a:t> 바퀴로 사용하여 장애물 통과에 유리</a:t>
            </a:r>
            <a:endParaRPr dirty="0">
              <a:solidFill>
                <a:schemeClr val="dk1"/>
              </a:solidFill>
              <a:latin typeface="+mn-ea"/>
              <a:ea typeface="+mn-ea"/>
            </a:endParaRPr>
          </a:p>
        </p:txBody>
      </p:sp>
      <p:sp>
        <p:nvSpPr>
          <p:cNvPr id="1012" name="Google Shape;1012;p52"/>
          <p:cNvSpPr txBox="1"/>
          <p:nvPr/>
        </p:nvSpPr>
        <p:spPr>
          <a:xfrm>
            <a:off x="3276590" y="3856775"/>
            <a:ext cx="5174700" cy="160039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dirty="0" err="1">
                <a:latin typeface="+mn-ea"/>
                <a:ea typeface="+mn-ea"/>
              </a:rPr>
              <a:t>소형</a:t>
            </a:r>
            <a:r>
              <a:rPr lang="en-US" dirty="0">
                <a:latin typeface="+mn-ea"/>
                <a:ea typeface="+mn-ea"/>
              </a:rPr>
              <a:t> </a:t>
            </a:r>
            <a:r>
              <a:rPr lang="en-US" dirty="0" err="1">
                <a:latin typeface="+mn-ea"/>
                <a:ea typeface="+mn-ea"/>
              </a:rPr>
              <a:t>로봇</a:t>
            </a:r>
            <a:endParaRPr lang="en-US" dirty="0">
              <a:latin typeface="+mn-ea"/>
              <a:ea typeface="+mn-ea"/>
            </a:endParaRPr>
          </a:p>
          <a:p>
            <a:pPr marL="0" marR="0" lvl="0" indent="0" algn="just" rtl="0">
              <a:lnSpc>
                <a:spcPct val="100000"/>
              </a:lnSpc>
              <a:spcBef>
                <a:spcPts val="0"/>
              </a:spcBef>
              <a:spcAft>
                <a:spcPts val="0"/>
              </a:spcAft>
              <a:buNone/>
            </a:pPr>
            <a:endParaRPr dirty="0">
              <a:latin typeface="+mn-ea"/>
              <a:ea typeface="+mn-ea"/>
            </a:endParaRPr>
          </a:p>
          <a:p>
            <a:pPr marL="0" marR="0" lvl="0" indent="0" algn="just" rtl="0">
              <a:lnSpc>
                <a:spcPct val="100000"/>
              </a:lnSpc>
              <a:spcBef>
                <a:spcPts val="0"/>
              </a:spcBef>
              <a:spcAft>
                <a:spcPts val="0"/>
              </a:spcAft>
              <a:buNone/>
            </a:pPr>
            <a:r>
              <a:rPr lang="en-US" dirty="0">
                <a:solidFill>
                  <a:schemeClr val="dk1"/>
                </a:solidFill>
                <a:latin typeface="+mn-ea"/>
                <a:ea typeface="+mn-ea"/>
              </a:rPr>
              <a:t>☐ </a:t>
            </a:r>
            <a:r>
              <a:rPr lang="en-US" dirty="0" err="1">
                <a:latin typeface="+mn-ea"/>
                <a:ea typeface="+mn-ea"/>
              </a:rPr>
              <a:t>뱀형</a:t>
            </a:r>
            <a:r>
              <a:rPr lang="en-US" dirty="0">
                <a:latin typeface="+mn-ea"/>
                <a:ea typeface="+mn-ea"/>
              </a:rPr>
              <a:t> </a:t>
            </a:r>
            <a:r>
              <a:rPr lang="en-US" dirty="0" err="1">
                <a:latin typeface="+mn-ea"/>
                <a:ea typeface="+mn-ea"/>
              </a:rPr>
              <a:t>로봇으로</a:t>
            </a:r>
            <a:r>
              <a:rPr lang="en-US" dirty="0">
                <a:latin typeface="+mn-ea"/>
                <a:ea typeface="+mn-ea"/>
              </a:rPr>
              <a:t> </a:t>
            </a:r>
            <a:r>
              <a:rPr lang="en-US" dirty="0" err="1">
                <a:latin typeface="+mn-ea"/>
                <a:ea typeface="+mn-ea"/>
              </a:rPr>
              <a:t>제작하여</a:t>
            </a:r>
            <a:r>
              <a:rPr lang="en-US" dirty="0">
                <a:latin typeface="+mn-ea"/>
                <a:ea typeface="+mn-ea"/>
              </a:rPr>
              <a:t> </a:t>
            </a:r>
            <a:r>
              <a:rPr lang="en-US" dirty="0" err="1">
                <a:latin typeface="+mn-ea"/>
                <a:ea typeface="+mn-ea"/>
              </a:rPr>
              <a:t>좁고</a:t>
            </a:r>
            <a:r>
              <a:rPr lang="en-US" dirty="0">
                <a:latin typeface="+mn-ea"/>
                <a:ea typeface="+mn-ea"/>
              </a:rPr>
              <a:t> </a:t>
            </a:r>
            <a:r>
              <a:rPr lang="en-US" dirty="0" err="1">
                <a:latin typeface="+mn-ea"/>
                <a:ea typeface="+mn-ea"/>
              </a:rPr>
              <a:t>장애물이</a:t>
            </a:r>
            <a:r>
              <a:rPr lang="en-US" dirty="0">
                <a:latin typeface="+mn-ea"/>
                <a:ea typeface="+mn-ea"/>
              </a:rPr>
              <a:t> </a:t>
            </a:r>
            <a:r>
              <a:rPr lang="en-US" dirty="0" err="1">
                <a:latin typeface="+mn-ea"/>
                <a:ea typeface="+mn-ea"/>
              </a:rPr>
              <a:t>많은</a:t>
            </a:r>
            <a:r>
              <a:rPr lang="en-US" dirty="0">
                <a:latin typeface="+mn-ea"/>
                <a:ea typeface="+mn-ea"/>
              </a:rPr>
              <a:t> </a:t>
            </a:r>
            <a:r>
              <a:rPr lang="en-US" dirty="0" err="1">
                <a:latin typeface="+mn-ea"/>
                <a:ea typeface="+mn-ea"/>
              </a:rPr>
              <a:t>지형에서</a:t>
            </a:r>
            <a:r>
              <a:rPr lang="ko-KR" altLang="en-US" dirty="0">
                <a:latin typeface="+mn-ea"/>
                <a:ea typeface="+mn-ea"/>
              </a:rPr>
              <a:t>도 </a:t>
            </a:r>
            <a:r>
              <a:rPr lang="en-US" dirty="0" err="1">
                <a:latin typeface="+mn-ea"/>
                <a:ea typeface="+mn-ea"/>
              </a:rPr>
              <a:t>주행</a:t>
            </a:r>
            <a:r>
              <a:rPr lang="en-US" dirty="0">
                <a:latin typeface="+mn-ea"/>
                <a:ea typeface="+mn-ea"/>
              </a:rPr>
              <a:t> </a:t>
            </a:r>
            <a:r>
              <a:rPr lang="en-US" dirty="0" err="1">
                <a:latin typeface="+mn-ea"/>
                <a:ea typeface="+mn-ea"/>
              </a:rPr>
              <a:t>가능</a:t>
            </a:r>
            <a:endParaRPr lang="en-US" dirty="0">
              <a:latin typeface="+mn-ea"/>
              <a:ea typeface="+mn-ea"/>
            </a:endParaRPr>
          </a:p>
          <a:p>
            <a:pPr marL="0" marR="0" lvl="0" indent="0" algn="just" rtl="0">
              <a:lnSpc>
                <a:spcPct val="100000"/>
              </a:lnSpc>
              <a:spcBef>
                <a:spcPts val="0"/>
              </a:spcBef>
              <a:spcAft>
                <a:spcPts val="0"/>
              </a:spcAft>
              <a:buNone/>
            </a:pPr>
            <a:endParaRPr dirty="0">
              <a:latin typeface="+mn-ea"/>
              <a:ea typeface="+mn-ea"/>
            </a:endParaRPr>
          </a:p>
          <a:p>
            <a:pPr marL="0" lvl="0" indent="0" algn="just" rtl="0">
              <a:spcBef>
                <a:spcPts val="0"/>
              </a:spcBef>
              <a:spcAft>
                <a:spcPts val="0"/>
              </a:spcAft>
              <a:buNone/>
            </a:pPr>
            <a:r>
              <a:rPr lang="en-US" dirty="0">
                <a:solidFill>
                  <a:schemeClr val="dk1"/>
                </a:solidFill>
                <a:latin typeface="+mn-ea"/>
                <a:ea typeface="+mn-ea"/>
              </a:rPr>
              <a:t>☐ </a:t>
            </a:r>
            <a:r>
              <a:rPr lang="en-US" dirty="0" err="1">
                <a:solidFill>
                  <a:schemeClr val="dk1"/>
                </a:solidFill>
                <a:latin typeface="+mn-ea"/>
                <a:ea typeface="+mn-ea"/>
              </a:rPr>
              <a:t>바퀴</a:t>
            </a:r>
            <a:r>
              <a:rPr lang="en-US" dirty="0">
                <a:solidFill>
                  <a:schemeClr val="dk1"/>
                </a:solidFill>
                <a:latin typeface="+mn-ea"/>
                <a:ea typeface="+mn-ea"/>
              </a:rPr>
              <a:t> </a:t>
            </a:r>
            <a:r>
              <a:rPr lang="en-US" dirty="0" err="1">
                <a:solidFill>
                  <a:schemeClr val="dk1"/>
                </a:solidFill>
                <a:latin typeface="+mn-ea"/>
                <a:ea typeface="+mn-ea"/>
              </a:rPr>
              <a:t>주행이</a:t>
            </a:r>
            <a:r>
              <a:rPr lang="en-US" dirty="0">
                <a:solidFill>
                  <a:schemeClr val="dk1"/>
                </a:solidFill>
                <a:latin typeface="+mn-ea"/>
                <a:ea typeface="+mn-ea"/>
              </a:rPr>
              <a:t> </a:t>
            </a:r>
            <a:r>
              <a:rPr lang="en-US" dirty="0" err="1">
                <a:solidFill>
                  <a:schemeClr val="dk1"/>
                </a:solidFill>
                <a:latin typeface="+mn-ea"/>
                <a:ea typeface="+mn-ea"/>
              </a:rPr>
              <a:t>가능한</a:t>
            </a:r>
            <a:r>
              <a:rPr lang="en-US" dirty="0">
                <a:solidFill>
                  <a:schemeClr val="dk1"/>
                </a:solidFill>
                <a:latin typeface="+mn-ea"/>
                <a:ea typeface="+mn-ea"/>
              </a:rPr>
              <a:t> </a:t>
            </a:r>
            <a:r>
              <a:rPr lang="en-US" dirty="0" err="1">
                <a:solidFill>
                  <a:schemeClr val="dk1"/>
                </a:solidFill>
                <a:latin typeface="+mn-ea"/>
                <a:ea typeface="+mn-ea"/>
              </a:rPr>
              <a:t>지형</a:t>
            </a:r>
            <a:r>
              <a:rPr lang="ko-KR" altLang="en-US" dirty="0">
                <a:solidFill>
                  <a:schemeClr val="dk1"/>
                </a:solidFill>
                <a:latin typeface="+mn-ea"/>
                <a:ea typeface="+mn-ea"/>
              </a:rPr>
              <a:t>인 경우</a:t>
            </a:r>
            <a:r>
              <a:rPr lang="en-US" dirty="0">
                <a:solidFill>
                  <a:schemeClr val="dk1"/>
                </a:solidFill>
                <a:latin typeface="+mn-ea"/>
                <a:ea typeface="+mn-ea"/>
              </a:rPr>
              <a:t> </a:t>
            </a:r>
            <a:r>
              <a:rPr lang="en-US" dirty="0" err="1">
                <a:solidFill>
                  <a:schemeClr val="dk1"/>
                </a:solidFill>
                <a:latin typeface="+mn-ea"/>
                <a:ea typeface="+mn-ea"/>
              </a:rPr>
              <a:t>바퀴</a:t>
            </a:r>
            <a:r>
              <a:rPr lang="en-US" dirty="0">
                <a:solidFill>
                  <a:schemeClr val="dk1"/>
                </a:solidFill>
                <a:latin typeface="+mn-ea"/>
                <a:ea typeface="+mn-ea"/>
              </a:rPr>
              <a:t> </a:t>
            </a:r>
            <a:r>
              <a:rPr lang="ko-KR" altLang="en-US" dirty="0">
                <a:solidFill>
                  <a:schemeClr val="dk1"/>
                </a:solidFill>
                <a:latin typeface="+mn-ea"/>
                <a:ea typeface="+mn-ea"/>
              </a:rPr>
              <a:t>주행으로</a:t>
            </a:r>
            <a:r>
              <a:rPr lang="en-US" dirty="0">
                <a:solidFill>
                  <a:schemeClr val="dk1"/>
                </a:solidFill>
                <a:latin typeface="+mn-ea"/>
                <a:ea typeface="+mn-ea"/>
              </a:rPr>
              <a:t> </a:t>
            </a:r>
            <a:r>
              <a:rPr lang="en-US" dirty="0" err="1">
                <a:solidFill>
                  <a:schemeClr val="dk1"/>
                </a:solidFill>
                <a:latin typeface="+mn-ea"/>
                <a:ea typeface="+mn-ea"/>
              </a:rPr>
              <a:t>기동성</a:t>
            </a:r>
            <a:r>
              <a:rPr lang="ko-KR" altLang="en-US" dirty="0">
                <a:solidFill>
                  <a:schemeClr val="dk1"/>
                </a:solidFill>
                <a:latin typeface="+mn-ea"/>
                <a:ea typeface="+mn-ea"/>
              </a:rPr>
              <a:t>을 높이고 </a:t>
            </a:r>
            <a:r>
              <a:rPr lang="en-US" dirty="0" err="1">
                <a:solidFill>
                  <a:schemeClr val="dk1"/>
                </a:solidFill>
                <a:latin typeface="+mn-ea"/>
                <a:ea typeface="+mn-ea"/>
              </a:rPr>
              <a:t>장애물을</a:t>
            </a:r>
            <a:r>
              <a:rPr lang="en-US" dirty="0">
                <a:solidFill>
                  <a:schemeClr val="dk1"/>
                </a:solidFill>
                <a:latin typeface="+mn-ea"/>
                <a:ea typeface="+mn-ea"/>
              </a:rPr>
              <a:t> </a:t>
            </a:r>
            <a:r>
              <a:rPr lang="ko-KR" altLang="en-US" dirty="0">
                <a:solidFill>
                  <a:schemeClr val="dk1"/>
                </a:solidFill>
                <a:latin typeface="+mn-ea"/>
                <a:ea typeface="+mn-ea"/>
              </a:rPr>
              <a:t>만난 경우</a:t>
            </a:r>
            <a:r>
              <a:rPr lang="en-US" dirty="0">
                <a:solidFill>
                  <a:schemeClr val="dk1"/>
                </a:solidFill>
                <a:latin typeface="+mn-ea"/>
                <a:ea typeface="+mn-ea"/>
              </a:rPr>
              <a:t> </a:t>
            </a:r>
            <a:r>
              <a:rPr lang="en-US" dirty="0" err="1">
                <a:solidFill>
                  <a:schemeClr val="dk1"/>
                </a:solidFill>
                <a:latin typeface="+mn-ea"/>
                <a:ea typeface="+mn-ea"/>
              </a:rPr>
              <a:t>능동</a:t>
            </a:r>
            <a:r>
              <a:rPr lang="ko-KR" altLang="en-US" dirty="0">
                <a:solidFill>
                  <a:schemeClr val="dk1"/>
                </a:solidFill>
                <a:latin typeface="+mn-ea"/>
                <a:ea typeface="+mn-ea"/>
              </a:rPr>
              <a:t>형</a:t>
            </a:r>
            <a:r>
              <a:rPr lang="en-US" dirty="0">
                <a:solidFill>
                  <a:schemeClr val="dk1"/>
                </a:solidFill>
                <a:latin typeface="+mn-ea"/>
                <a:ea typeface="+mn-ea"/>
              </a:rPr>
              <a:t> </a:t>
            </a:r>
            <a:r>
              <a:rPr lang="en-US" dirty="0" err="1">
                <a:solidFill>
                  <a:schemeClr val="dk1"/>
                </a:solidFill>
                <a:latin typeface="+mn-ea"/>
                <a:ea typeface="+mn-ea"/>
              </a:rPr>
              <a:t>관절</a:t>
            </a:r>
            <a:r>
              <a:rPr lang="en-US" dirty="0">
                <a:solidFill>
                  <a:schemeClr val="dk1"/>
                </a:solidFill>
                <a:latin typeface="+mn-ea"/>
                <a:ea typeface="+mn-ea"/>
              </a:rPr>
              <a:t> </a:t>
            </a:r>
            <a:r>
              <a:rPr lang="en-US" dirty="0" err="1">
                <a:solidFill>
                  <a:schemeClr val="dk1"/>
                </a:solidFill>
                <a:latin typeface="+mn-ea"/>
                <a:ea typeface="+mn-ea"/>
              </a:rPr>
              <a:t>시스템</a:t>
            </a:r>
            <a:r>
              <a:rPr lang="ko-KR" altLang="en-US" dirty="0">
                <a:solidFill>
                  <a:schemeClr val="dk1"/>
                </a:solidFill>
                <a:latin typeface="+mn-ea"/>
                <a:ea typeface="+mn-ea"/>
              </a:rPr>
              <a:t>으로</a:t>
            </a:r>
            <a:r>
              <a:rPr lang="en-US" dirty="0">
                <a:solidFill>
                  <a:schemeClr val="dk1"/>
                </a:solidFill>
                <a:latin typeface="+mn-ea"/>
                <a:ea typeface="+mn-ea"/>
              </a:rPr>
              <a:t> </a:t>
            </a:r>
            <a:r>
              <a:rPr lang="ko-KR" altLang="en-US" dirty="0">
                <a:solidFill>
                  <a:schemeClr val="dk1"/>
                </a:solidFill>
                <a:latin typeface="+mn-ea"/>
                <a:ea typeface="+mn-ea"/>
              </a:rPr>
              <a:t>주행</a:t>
            </a:r>
            <a:endParaRPr dirty="0">
              <a:solidFill>
                <a:schemeClr val="dk1"/>
              </a:solidFill>
              <a:latin typeface="+mn-ea"/>
              <a:ea typeface="+mn-ea"/>
            </a:endParaRPr>
          </a:p>
        </p:txBody>
      </p:sp>
      <p:sp>
        <p:nvSpPr>
          <p:cNvPr id="2" name="Google Shape;956;p49">
            <a:extLst>
              <a:ext uri="{FF2B5EF4-FFF2-40B4-BE49-F238E27FC236}">
                <a16:creationId xmlns:a16="http://schemas.microsoft.com/office/drawing/2014/main" id="{5B93B884-04FE-AE77-515E-58B481F81008}"/>
              </a:ext>
            </a:extLst>
          </p:cNvPr>
          <p:cNvSpPr txBox="1"/>
          <p:nvPr/>
        </p:nvSpPr>
        <p:spPr>
          <a:xfrm>
            <a:off x="357542" y="3509112"/>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a:t>
            </a:r>
            <a:r>
              <a:rPr lang="en-US" sz="900" b="0" i="0" u="none" strike="noStrike" cap="none" dirty="0" err="1">
                <a:solidFill>
                  <a:schemeClr val="dk1"/>
                </a:solidFill>
                <a:latin typeface="Malgun Gothic"/>
                <a:ea typeface="Malgun Gothic"/>
                <a:cs typeface="Malgun Gothic"/>
                <a:sym typeface="Malgun Gothic"/>
              </a:rPr>
              <a:t>그림</a:t>
            </a:r>
            <a:r>
              <a:rPr lang="en-US" sz="900" b="0" i="0" u="none" strike="noStrike" cap="none" dirty="0">
                <a:solidFill>
                  <a:schemeClr val="dk1"/>
                </a:solidFill>
                <a:latin typeface="Malgun Gothic"/>
                <a:ea typeface="Malgun Gothic"/>
                <a:cs typeface="Malgun Gothic"/>
                <a:sym typeface="Malgun Gothic"/>
              </a:rPr>
              <a:t> 44] </a:t>
            </a:r>
            <a:r>
              <a:rPr lang="ko-KR" altLang="en-US" sz="900" b="0" i="0" u="none" strike="noStrike" cap="none" dirty="0">
                <a:solidFill>
                  <a:schemeClr val="dk1"/>
                </a:solidFill>
                <a:latin typeface="Malgun Gothic"/>
                <a:ea typeface="Malgun Gothic"/>
                <a:cs typeface="Malgun Gothic"/>
                <a:sym typeface="Malgun Gothic"/>
              </a:rPr>
              <a:t>모체 로봇 구현 예상 사진</a:t>
            </a:r>
            <a:endParaRPr sz="1400" b="0" i="0" u="none" strike="noStrike" cap="none" dirty="0">
              <a:solidFill>
                <a:srgbClr val="000000"/>
              </a:solidFill>
              <a:latin typeface="Arial"/>
              <a:ea typeface="Arial"/>
              <a:cs typeface="Arial"/>
              <a:sym typeface="Arial"/>
            </a:endParaRPr>
          </a:p>
        </p:txBody>
      </p:sp>
      <p:sp>
        <p:nvSpPr>
          <p:cNvPr id="3" name="Google Shape;956;p49">
            <a:extLst>
              <a:ext uri="{FF2B5EF4-FFF2-40B4-BE49-F238E27FC236}">
                <a16:creationId xmlns:a16="http://schemas.microsoft.com/office/drawing/2014/main" id="{42351BB0-6BD9-B7FB-F211-D073DF62D493}"/>
              </a:ext>
            </a:extLst>
          </p:cNvPr>
          <p:cNvSpPr txBox="1"/>
          <p:nvPr/>
        </p:nvSpPr>
        <p:spPr>
          <a:xfrm>
            <a:off x="2894927" y="3510000"/>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a:t>
            </a:r>
            <a:r>
              <a:rPr lang="en-US" sz="900" b="0" i="0" u="none" strike="noStrike" cap="none" dirty="0" err="1">
                <a:solidFill>
                  <a:schemeClr val="dk1"/>
                </a:solidFill>
                <a:latin typeface="Malgun Gothic"/>
                <a:ea typeface="Malgun Gothic"/>
                <a:cs typeface="Malgun Gothic"/>
                <a:sym typeface="Malgun Gothic"/>
              </a:rPr>
              <a:t>그림</a:t>
            </a:r>
            <a:r>
              <a:rPr lang="en-US" sz="900" b="0" i="0" u="none" strike="noStrike" cap="none" dirty="0">
                <a:solidFill>
                  <a:schemeClr val="dk1"/>
                </a:solidFill>
                <a:latin typeface="Malgun Gothic"/>
                <a:ea typeface="Malgun Gothic"/>
                <a:cs typeface="Malgun Gothic"/>
                <a:sym typeface="Malgun Gothic"/>
              </a:rPr>
              <a:t> 45] </a:t>
            </a:r>
            <a:r>
              <a:rPr lang="ko-KR" altLang="en-US" sz="900" b="0" i="0" u="none" strike="noStrike" cap="none" dirty="0">
                <a:solidFill>
                  <a:schemeClr val="dk1"/>
                </a:solidFill>
                <a:latin typeface="Malgun Gothic"/>
                <a:ea typeface="Malgun Gothic"/>
                <a:cs typeface="Malgun Gothic"/>
                <a:sym typeface="Malgun Gothic"/>
              </a:rPr>
              <a:t>소형 로봇 관절 구현 예상 사진</a:t>
            </a:r>
            <a:endParaRPr sz="1400" b="0" i="0" u="none" strike="noStrike" cap="none" dirty="0">
              <a:solidFill>
                <a:srgbClr val="000000"/>
              </a:solidFill>
              <a:latin typeface="Arial"/>
              <a:ea typeface="Arial"/>
              <a:cs typeface="Arial"/>
              <a:sym typeface="Arial"/>
            </a:endParaRPr>
          </a:p>
        </p:txBody>
      </p:sp>
      <p:sp>
        <p:nvSpPr>
          <p:cNvPr id="4" name="Google Shape;956;p49">
            <a:extLst>
              <a:ext uri="{FF2B5EF4-FFF2-40B4-BE49-F238E27FC236}">
                <a16:creationId xmlns:a16="http://schemas.microsoft.com/office/drawing/2014/main" id="{2C01BF89-4F07-C4E2-FC08-F447E9500980}"/>
              </a:ext>
            </a:extLst>
          </p:cNvPr>
          <p:cNvSpPr txBox="1"/>
          <p:nvPr/>
        </p:nvSpPr>
        <p:spPr>
          <a:xfrm>
            <a:off x="5574915" y="3509112"/>
            <a:ext cx="2933700" cy="2301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a:t>
            </a:r>
            <a:r>
              <a:rPr lang="en-US" sz="900" b="0" i="0" u="none" strike="noStrike" cap="none" dirty="0" err="1">
                <a:solidFill>
                  <a:schemeClr val="dk1"/>
                </a:solidFill>
                <a:latin typeface="Malgun Gothic"/>
                <a:ea typeface="Malgun Gothic"/>
                <a:cs typeface="Malgun Gothic"/>
                <a:sym typeface="Malgun Gothic"/>
              </a:rPr>
              <a:t>그림</a:t>
            </a:r>
            <a:r>
              <a:rPr lang="en-US" sz="900" b="0" i="0" u="none" strike="noStrike" cap="none" dirty="0">
                <a:solidFill>
                  <a:schemeClr val="dk1"/>
                </a:solidFill>
                <a:latin typeface="Malgun Gothic"/>
                <a:ea typeface="Malgun Gothic"/>
                <a:cs typeface="Malgun Gothic"/>
                <a:sym typeface="Malgun Gothic"/>
              </a:rPr>
              <a:t> 46] </a:t>
            </a:r>
            <a:r>
              <a:rPr lang="ko-KR" altLang="en-US" sz="900" dirty="0">
                <a:solidFill>
                  <a:schemeClr val="dk1"/>
                </a:solidFill>
                <a:latin typeface="Malgun Gothic"/>
                <a:ea typeface="Malgun Gothic"/>
                <a:cs typeface="Malgun Gothic"/>
                <a:sym typeface="Malgun Gothic"/>
              </a:rPr>
              <a:t>소형 로봇 구현 예상 사진</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53"/>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1018" name="Google Shape;1018;p53"/>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1019" name="Google Shape;1019;p53"/>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1020" name="Google Shape;1020;p53"/>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참조-프로젝트 관리</a:t>
            </a:r>
            <a:endParaRPr sz="1400" b="0" i="0" u="none" strike="noStrike" cap="none">
              <a:solidFill>
                <a:srgbClr val="000000"/>
              </a:solidFill>
              <a:latin typeface="Arial"/>
              <a:ea typeface="Arial"/>
              <a:cs typeface="Arial"/>
              <a:sym typeface="Arial"/>
            </a:endParaRPr>
          </a:p>
        </p:txBody>
      </p:sp>
      <p:pic>
        <p:nvPicPr>
          <p:cNvPr id="1021" name="Google Shape;1021;p53"/>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1022" name="Google Shape;1022;p53"/>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023" name="Google Shape;1023;p53"/>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1024" name="Google Shape;1024;p53"/>
          <p:cNvSpPr txBox="1"/>
          <p:nvPr/>
        </p:nvSpPr>
        <p:spPr>
          <a:xfrm>
            <a:off x="222250" y="1473200"/>
            <a:ext cx="2794000" cy="4619625"/>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025" name="Google Shape;1025;p53"/>
          <p:cNvSpPr txBox="1"/>
          <p:nvPr/>
        </p:nvSpPr>
        <p:spPr>
          <a:xfrm>
            <a:off x="3132137" y="1468437"/>
            <a:ext cx="2879725" cy="4619625"/>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026" name="Google Shape;1026;p53"/>
          <p:cNvSpPr txBox="1"/>
          <p:nvPr/>
        </p:nvSpPr>
        <p:spPr>
          <a:xfrm>
            <a:off x="6084887" y="1468438"/>
            <a:ext cx="2981325" cy="4635500"/>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027" name="Google Shape;1027;p53"/>
          <p:cNvSpPr txBox="1"/>
          <p:nvPr/>
        </p:nvSpPr>
        <p:spPr>
          <a:xfrm>
            <a:off x="7056437" y="1493837"/>
            <a:ext cx="1154112"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[이슈관리]</a:t>
            </a:r>
            <a:endParaRPr sz="1400" b="0" i="0" u="none" strike="noStrike" cap="none">
              <a:solidFill>
                <a:srgbClr val="000000"/>
              </a:solidFill>
              <a:latin typeface="Arial"/>
              <a:ea typeface="Arial"/>
              <a:cs typeface="Arial"/>
              <a:sym typeface="Arial"/>
            </a:endParaRPr>
          </a:p>
        </p:txBody>
      </p:sp>
      <p:sp>
        <p:nvSpPr>
          <p:cNvPr id="1028" name="Google Shape;1028;p53"/>
          <p:cNvSpPr txBox="1"/>
          <p:nvPr/>
        </p:nvSpPr>
        <p:spPr>
          <a:xfrm>
            <a:off x="4068762" y="1503362"/>
            <a:ext cx="1154112"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[형상관리]</a:t>
            </a:r>
            <a:endParaRPr sz="1400" b="0" i="0" u="none" strike="noStrike" cap="none">
              <a:solidFill>
                <a:srgbClr val="000000"/>
              </a:solidFill>
              <a:latin typeface="Arial"/>
              <a:ea typeface="Arial"/>
              <a:cs typeface="Arial"/>
              <a:sym typeface="Arial"/>
            </a:endParaRPr>
          </a:p>
        </p:txBody>
      </p:sp>
      <p:pic>
        <p:nvPicPr>
          <p:cNvPr id="1029" name="Google Shape;1029;p53"/>
          <p:cNvPicPr preferRelativeResize="0"/>
          <p:nvPr/>
        </p:nvPicPr>
        <p:blipFill rotWithShape="1">
          <a:blip r:embed="rId4">
            <a:alphaModFix/>
          </a:blip>
          <a:srcRect/>
          <a:stretch/>
        </p:blipFill>
        <p:spPr>
          <a:xfrm>
            <a:off x="273050" y="2060575"/>
            <a:ext cx="2692400" cy="1633537"/>
          </a:xfrm>
          <a:prstGeom prst="rect">
            <a:avLst/>
          </a:prstGeom>
          <a:noFill/>
          <a:ln>
            <a:noFill/>
          </a:ln>
        </p:spPr>
      </p:pic>
      <p:sp>
        <p:nvSpPr>
          <p:cNvPr id="1030" name="Google Shape;1030;p53"/>
          <p:cNvSpPr txBox="1"/>
          <p:nvPr/>
        </p:nvSpPr>
        <p:spPr>
          <a:xfrm>
            <a:off x="842962" y="1503362"/>
            <a:ext cx="1636712"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Malgun Gothic"/>
              <a:buNone/>
            </a:pPr>
            <a:r>
              <a:rPr lang="en-US" sz="1600" b="1" i="0" u="none" strike="noStrike" cap="none">
                <a:solidFill>
                  <a:schemeClr val="dk1"/>
                </a:solidFill>
                <a:latin typeface="Malgun Gothic"/>
                <a:ea typeface="Malgun Gothic"/>
                <a:cs typeface="Malgun Gothic"/>
                <a:sym typeface="Malgun Gothic"/>
              </a:rPr>
              <a:t>[프로젝트 관리]</a:t>
            </a:r>
            <a:endParaRPr sz="1400" b="0" i="0" u="none" strike="noStrike" cap="none">
              <a:solidFill>
                <a:srgbClr val="000000"/>
              </a:solidFill>
              <a:latin typeface="Arial"/>
              <a:ea typeface="Arial"/>
              <a:cs typeface="Arial"/>
              <a:sym typeface="Arial"/>
            </a:endParaRPr>
          </a:p>
        </p:txBody>
      </p:sp>
      <p:pic>
        <p:nvPicPr>
          <p:cNvPr id="1031" name="Google Shape;1031;p53"/>
          <p:cNvPicPr preferRelativeResize="0"/>
          <p:nvPr/>
        </p:nvPicPr>
        <p:blipFill rotWithShape="1">
          <a:blip r:embed="rId5">
            <a:alphaModFix/>
          </a:blip>
          <a:srcRect/>
          <a:stretch/>
        </p:blipFill>
        <p:spPr>
          <a:xfrm>
            <a:off x="8115300" y="125412"/>
            <a:ext cx="868362" cy="279400"/>
          </a:xfrm>
          <a:prstGeom prst="rect">
            <a:avLst/>
          </a:prstGeom>
          <a:noFill/>
          <a:ln>
            <a:noFill/>
          </a:ln>
        </p:spPr>
      </p:pic>
      <p:sp>
        <p:nvSpPr>
          <p:cNvPr id="1032" name="Google Shape;1032;p53"/>
          <p:cNvSpPr txBox="1"/>
          <p:nvPr/>
        </p:nvSpPr>
        <p:spPr>
          <a:xfrm>
            <a:off x="273050" y="5445125"/>
            <a:ext cx="26924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구글 공유 드라이브에서 보고서 및 회의록 등 각종 서류 관리 </a:t>
            </a:r>
            <a:endParaRPr sz="1400" b="0" i="0" u="none" strike="noStrike" cap="none">
              <a:solidFill>
                <a:srgbClr val="000000"/>
              </a:solidFill>
              <a:latin typeface="Arial"/>
              <a:ea typeface="Arial"/>
              <a:cs typeface="Arial"/>
              <a:sym typeface="Arial"/>
            </a:endParaRPr>
          </a:p>
        </p:txBody>
      </p:sp>
      <p:sp>
        <p:nvSpPr>
          <p:cNvPr id="1033" name="Google Shape;1033;p53"/>
          <p:cNvSpPr txBox="1"/>
          <p:nvPr/>
        </p:nvSpPr>
        <p:spPr>
          <a:xfrm>
            <a:off x="3225800" y="5445125"/>
            <a:ext cx="26924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GitLab 및 개인 Github를 이용한 code 관리</a:t>
            </a:r>
            <a:endParaRPr sz="1400" b="0" i="0" u="none" strike="noStrike" cap="none">
              <a:solidFill>
                <a:srgbClr val="000000"/>
              </a:solidFill>
              <a:latin typeface="Arial"/>
              <a:ea typeface="Arial"/>
              <a:cs typeface="Arial"/>
              <a:sym typeface="Arial"/>
            </a:endParaRPr>
          </a:p>
        </p:txBody>
      </p:sp>
      <p:pic>
        <p:nvPicPr>
          <p:cNvPr id="1034" name="Google Shape;1034;p53"/>
          <p:cNvPicPr preferRelativeResize="0"/>
          <p:nvPr/>
        </p:nvPicPr>
        <p:blipFill rotWithShape="1">
          <a:blip r:embed="rId6">
            <a:alphaModFix/>
          </a:blip>
          <a:srcRect/>
          <a:stretch/>
        </p:blipFill>
        <p:spPr>
          <a:xfrm>
            <a:off x="273050" y="3573462"/>
            <a:ext cx="2692400" cy="1208087"/>
          </a:xfrm>
          <a:prstGeom prst="rect">
            <a:avLst/>
          </a:prstGeom>
          <a:noFill/>
          <a:ln>
            <a:noFill/>
          </a:ln>
        </p:spPr>
      </p:pic>
      <p:sp>
        <p:nvSpPr>
          <p:cNvPr id="1035" name="Google Shape;1035;p53"/>
          <p:cNvSpPr txBox="1"/>
          <p:nvPr/>
        </p:nvSpPr>
        <p:spPr>
          <a:xfrm>
            <a:off x="6229350" y="5445125"/>
            <a:ext cx="2692400" cy="4619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200"/>
              <a:buFont typeface="Malgun Gothic"/>
              <a:buNone/>
            </a:pPr>
            <a:r>
              <a:rPr lang="en-US" sz="1200" b="0" i="0" u="none" strike="noStrike" cap="none">
                <a:solidFill>
                  <a:schemeClr val="dk1"/>
                </a:solidFill>
                <a:latin typeface="Malgun Gothic"/>
                <a:ea typeface="Malgun Gothic"/>
                <a:cs typeface="Malgun Gothic"/>
                <a:sym typeface="Malgun Gothic"/>
              </a:rPr>
              <a:t>카카오톡 실시간 공유 및 일일업무보고서 의논사항 작성</a:t>
            </a:r>
            <a:endParaRPr sz="1400" b="0" i="0" u="none" strike="noStrike" cap="none">
              <a:solidFill>
                <a:srgbClr val="000000"/>
              </a:solidFill>
              <a:latin typeface="Arial"/>
              <a:ea typeface="Arial"/>
              <a:cs typeface="Arial"/>
              <a:sym typeface="Arial"/>
            </a:endParaRPr>
          </a:p>
        </p:txBody>
      </p:sp>
      <p:pic>
        <p:nvPicPr>
          <p:cNvPr id="1036" name="Google Shape;1036;p53"/>
          <p:cNvPicPr preferRelativeResize="0"/>
          <p:nvPr/>
        </p:nvPicPr>
        <p:blipFill rotWithShape="1">
          <a:blip r:embed="rId7">
            <a:alphaModFix/>
          </a:blip>
          <a:srcRect/>
          <a:stretch/>
        </p:blipFill>
        <p:spPr>
          <a:xfrm>
            <a:off x="6159500" y="3217862"/>
            <a:ext cx="1830387" cy="1443037"/>
          </a:xfrm>
          <a:prstGeom prst="rect">
            <a:avLst/>
          </a:prstGeom>
          <a:noFill/>
          <a:ln>
            <a:noFill/>
          </a:ln>
        </p:spPr>
      </p:pic>
      <p:pic>
        <p:nvPicPr>
          <p:cNvPr id="1037" name="Google Shape;1037;p53"/>
          <p:cNvPicPr preferRelativeResize="0"/>
          <p:nvPr/>
        </p:nvPicPr>
        <p:blipFill rotWithShape="1">
          <a:blip r:embed="rId8">
            <a:alphaModFix/>
          </a:blip>
          <a:srcRect/>
          <a:stretch/>
        </p:blipFill>
        <p:spPr>
          <a:xfrm>
            <a:off x="6213475" y="2060575"/>
            <a:ext cx="2481262" cy="904875"/>
          </a:xfrm>
          <a:prstGeom prst="rect">
            <a:avLst/>
          </a:prstGeom>
          <a:noFill/>
          <a:ln>
            <a:noFill/>
          </a:ln>
        </p:spPr>
      </p:pic>
      <p:pic>
        <p:nvPicPr>
          <p:cNvPr id="1038" name="Google Shape;1038;p53"/>
          <p:cNvPicPr preferRelativeResize="0"/>
          <p:nvPr/>
        </p:nvPicPr>
        <p:blipFill rotWithShape="1">
          <a:blip r:embed="rId9">
            <a:alphaModFix/>
          </a:blip>
          <a:srcRect/>
          <a:stretch/>
        </p:blipFill>
        <p:spPr>
          <a:xfrm>
            <a:off x="7961312" y="3219450"/>
            <a:ext cx="1049337" cy="1443037"/>
          </a:xfrm>
          <a:prstGeom prst="rect">
            <a:avLst/>
          </a:prstGeom>
          <a:noFill/>
          <a:ln>
            <a:noFill/>
          </a:ln>
        </p:spPr>
      </p:pic>
      <p:pic>
        <p:nvPicPr>
          <p:cNvPr id="1039" name="Google Shape;1039;p53"/>
          <p:cNvPicPr preferRelativeResize="0"/>
          <p:nvPr/>
        </p:nvPicPr>
        <p:blipFill rotWithShape="1">
          <a:blip r:embed="rId10">
            <a:alphaModFix/>
          </a:blip>
          <a:srcRect/>
          <a:stretch/>
        </p:blipFill>
        <p:spPr>
          <a:xfrm>
            <a:off x="3225800" y="3368675"/>
            <a:ext cx="2692400" cy="1541462"/>
          </a:xfrm>
          <a:prstGeom prst="rect">
            <a:avLst/>
          </a:prstGeom>
          <a:noFill/>
          <a:ln>
            <a:noFill/>
          </a:ln>
        </p:spPr>
      </p:pic>
      <p:pic>
        <p:nvPicPr>
          <p:cNvPr id="1040" name="Google Shape;1040;p53"/>
          <p:cNvPicPr preferRelativeResize="0"/>
          <p:nvPr/>
        </p:nvPicPr>
        <p:blipFill rotWithShape="1">
          <a:blip r:embed="rId11">
            <a:alphaModFix/>
          </a:blip>
          <a:srcRect/>
          <a:stretch/>
        </p:blipFill>
        <p:spPr>
          <a:xfrm>
            <a:off x="3225800" y="2060575"/>
            <a:ext cx="2692400" cy="1308100"/>
          </a:xfrm>
          <a:prstGeom prst="rect">
            <a:avLst/>
          </a:prstGeom>
          <a:noFill/>
          <a:ln>
            <a:noFill/>
          </a:ln>
        </p:spPr>
      </p:pic>
      <p:sp>
        <p:nvSpPr>
          <p:cNvPr id="1041" name="Google Shape;1041;p53"/>
          <p:cNvSpPr txBox="1"/>
          <p:nvPr/>
        </p:nvSpPr>
        <p:spPr>
          <a:xfrm>
            <a:off x="760549" y="4794741"/>
            <a:ext cx="1767085" cy="2307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a:t>
            </a:r>
            <a:r>
              <a:rPr lang="en-US" sz="900" b="0" i="0" u="none" strike="noStrike" cap="none" dirty="0" err="1">
                <a:solidFill>
                  <a:schemeClr val="dk1"/>
                </a:solidFill>
                <a:latin typeface="Malgun Gothic"/>
                <a:ea typeface="Malgun Gothic"/>
                <a:cs typeface="Malgun Gothic"/>
                <a:sym typeface="Malgun Gothic"/>
              </a:rPr>
              <a:t>그림</a:t>
            </a:r>
            <a:r>
              <a:rPr lang="en-US" sz="900" b="0" i="0" u="none" strike="noStrike" cap="none" dirty="0">
                <a:solidFill>
                  <a:schemeClr val="dk1"/>
                </a:solidFill>
                <a:latin typeface="Malgun Gothic"/>
                <a:ea typeface="Malgun Gothic"/>
                <a:cs typeface="Malgun Gothic"/>
                <a:sym typeface="Malgun Gothic"/>
              </a:rPr>
              <a:t> 47] </a:t>
            </a:r>
            <a:r>
              <a:rPr lang="en-US" sz="900" b="0" i="0" u="none" strike="noStrike" cap="none" dirty="0" err="1">
                <a:solidFill>
                  <a:schemeClr val="dk1"/>
                </a:solidFill>
                <a:latin typeface="Malgun Gothic"/>
                <a:ea typeface="Malgun Gothic"/>
                <a:cs typeface="Malgun Gothic"/>
                <a:sym typeface="Malgun Gothic"/>
              </a:rPr>
              <a:t>프로젝트</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관리</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현황</a:t>
            </a:r>
            <a:endParaRPr sz="1400" b="0" i="0" u="none" strike="noStrike" cap="none" dirty="0">
              <a:solidFill>
                <a:srgbClr val="000000"/>
              </a:solidFill>
              <a:latin typeface="Arial"/>
              <a:ea typeface="Arial"/>
              <a:cs typeface="Arial"/>
              <a:sym typeface="Arial"/>
            </a:endParaRPr>
          </a:p>
        </p:txBody>
      </p:sp>
      <p:sp>
        <p:nvSpPr>
          <p:cNvPr id="1042" name="Google Shape;1042;p53"/>
          <p:cNvSpPr txBox="1"/>
          <p:nvPr/>
        </p:nvSpPr>
        <p:spPr>
          <a:xfrm>
            <a:off x="3908756" y="4947805"/>
            <a:ext cx="1474124" cy="230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a:t>
            </a:r>
            <a:r>
              <a:rPr lang="en-US" sz="900" b="0" i="0" u="none" strike="noStrike" cap="none" dirty="0" err="1">
                <a:solidFill>
                  <a:schemeClr val="dk1"/>
                </a:solidFill>
                <a:latin typeface="Malgun Gothic"/>
                <a:ea typeface="Malgun Gothic"/>
                <a:cs typeface="Malgun Gothic"/>
                <a:sym typeface="Malgun Gothic"/>
              </a:rPr>
              <a:t>그림</a:t>
            </a:r>
            <a:r>
              <a:rPr lang="en-US" sz="900" b="0" i="0" u="none" strike="noStrike" cap="none" dirty="0">
                <a:solidFill>
                  <a:schemeClr val="dk1"/>
                </a:solidFill>
                <a:latin typeface="Malgun Gothic"/>
                <a:ea typeface="Malgun Gothic"/>
                <a:cs typeface="Malgun Gothic"/>
                <a:sym typeface="Malgun Gothic"/>
              </a:rPr>
              <a:t> 48] </a:t>
            </a:r>
            <a:r>
              <a:rPr lang="en-US" sz="900" b="0" i="0" u="none" strike="noStrike" cap="none" dirty="0" err="1">
                <a:solidFill>
                  <a:schemeClr val="dk1"/>
                </a:solidFill>
                <a:latin typeface="Malgun Gothic"/>
                <a:ea typeface="Malgun Gothic"/>
                <a:cs typeface="Malgun Gothic"/>
                <a:sym typeface="Malgun Gothic"/>
              </a:rPr>
              <a:t>형상관리</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현황</a:t>
            </a:r>
            <a:endParaRPr sz="1400" b="0" i="0" u="none" strike="noStrike" cap="none" dirty="0">
              <a:solidFill>
                <a:srgbClr val="000000"/>
              </a:solidFill>
              <a:latin typeface="Arial"/>
              <a:ea typeface="Arial"/>
              <a:cs typeface="Arial"/>
              <a:sym typeface="Arial"/>
            </a:endParaRPr>
          </a:p>
        </p:txBody>
      </p:sp>
      <p:sp>
        <p:nvSpPr>
          <p:cNvPr id="1043" name="Google Shape;1043;p53"/>
          <p:cNvSpPr txBox="1"/>
          <p:nvPr/>
        </p:nvSpPr>
        <p:spPr>
          <a:xfrm>
            <a:off x="6838487" y="4781549"/>
            <a:ext cx="1474124" cy="2301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900"/>
              <a:buFont typeface="Malgun Gothic"/>
              <a:buNone/>
            </a:pPr>
            <a:r>
              <a:rPr lang="en-US" sz="900" b="0" i="0" u="none" strike="noStrike" cap="none" dirty="0">
                <a:solidFill>
                  <a:schemeClr val="dk1"/>
                </a:solidFill>
                <a:latin typeface="Malgun Gothic"/>
                <a:ea typeface="Malgun Gothic"/>
                <a:cs typeface="Malgun Gothic"/>
                <a:sym typeface="Malgun Gothic"/>
              </a:rPr>
              <a:t>[</a:t>
            </a:r>
            <a:r>
              <a:rPr lang="en-US" sz="900" b="0" i="0" u="none" strike="noStrike" cap="none" dirty="0" err="1">
                <a:solidFill>
                  <a:schemeClr val="dk1"/>
                </a:solidFill>
                <a:latin typeface="Malgun Gothic"/>
                <a:ea typeface="Malgun Gothic"/>
                <a:cs typeface="Malgun Gothic"/>
                <a:sym typeface="Malgun Gothic"/>
              </a:rPr>
              <a:t>그림</a:t>
            </a:r>
            <a:r>
              <a:rPr lang="en-US" sz="900" b="0" i="0" u="none" strike="noStrike" cap="none" dirty="0">
                <a:solidFill>
                  <a:schemeClr val="dk1"/>
                </a:solidFill>
                <a:latin typeface="Malgun Gothic"/>
                <a:ea typeface="Malgun Gothic"/>
                <a:cs typeface="Malgun Gothic"/>
                <a:sym typeface="Malgun Gothic"/>
              </a:rPr>
              <a:t> 49] </a:t>
            </a:r>
            <a:r>
              <a:rPr lang="en-US" sz="900" b="0" i="0" u="none" strike="noStrike" cap="none" dirty="0" err="1">
                <a:solidFill>
                  <a:schemeClr val="dk1"/>
                </a:solidFill>
                <a:latin typeface="Malgun Gothic"/>
                <a:ea typeface="Malgun Gothic"/>
                <a:cs typeface="Malgun Gothic"/>
                <a:sym typeface="Malgun Gothic"/>
              </a:rPr>
              <a:t>이슈관리</a:t>
            </a:r>
            <a:r>
              <a:rPr lang="en-US" sz="900" b="0" i="0" u="none" strike="noStrike" cap="none" dirty="0">
                <a:solidFill>
                  <a:schemeClr val="dk1"/>
                </a:solidFill>
                <a:latin typeface="Malgun Gothic"/>
                <a:ea typeface="Malgun Gothic"/>
                <a:cs typeface="Malgun Gothic"/>
                <a:sym typeface="Malgun Gothic"/>
              </a:rPr>
              <a:t> </a:t>
            </a:r>
            <a:r>
              <a:rPr lang="en-US" sz="900" b="0" i="0" u="none" strike="noStrike" cap="none" dirty="0" err="1">
                <a:solidFill>
                  <a:schemeClr val="dk1"/>
                </a:solidFill>
                <a:latin typeface="Malgun Gothic"/>
                <a:ea typeface="Malgun Gothic"/>
                <a:cs typeface="Malgun Gothic"/>
                <a:sym typeface="Malgun Gothic"/>
              </a:rPr>
              <a:t>현황</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54"/>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1049" name="Google Shape;1049;p54"/>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1050" name="Google Shape;1050;p54"/>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1051" name="Google Shape;1051;p54"/>
          <p:cNvSpPr txBox="1"/>
          <p:nvPr/>
        </p:nvSpPr>
        <p:spPr>
          <a:xfrm>
            <a:off x="323850" y="692150"/>
            <a:ext cx="3095625" cy="31908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a:solidFill>
                  <a:schemeClr val="lt1"/>
                </a:solidFill>
                <a:latin typeface="Malgun Gothic"/>
                <a:ea typeface="Malgun Gothic"/>
                <a:cs typeface="Malgun Gothic"/>
                <a:sym typeface="Malgun Gothic"/>
              </a:rPr>
              <a:t>| 참조- 그림 목록</a:t>
            </a:r>
            <a:endParaRPr sz="1400" b="0" i="0" u="none" strike="noStrike" cap="none">
              <a:solidFill>
                <a:srgbClr val="000000"/>
              </a:solidFill>
              <a:latin typeface="Arial"/>
              <a:ea typeface="Arial"/>
              <a:cs typeface="Arial"/>
              <a:sym typeface="Arial"/>
            </a:endParaRPr>
          </a:p>
        </p:txBody>
      </p:sp>
      <p:pic>
        <p:nvPicPr>
          <p:cNvPr id="1052" name="Google Shape;1052;p54"/>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1053" name="Google Shape;1053;p54"/>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054" name="Google Shape;1054;p54"/>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sp>
        <p:nvSpPr>
          <p:cNvPr id="1055" name="Google Shape;1055;p54"/>
          <p:cNvSpPr txBox="1"/>
          <p:nvPr/>
        </p:nvSpPr>
        <p:spPr>
          <a:xfrm>
            <a:off x="468313" y="1473200"/>
            <a:ext cx="3837362" cy="4619625"/>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1056" name="Google Shape;1056;p54"/>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1057" name="Google Shape;1057;p54"/>
          <p:cNvSpPr txBox="1"/>
          <p:nvPr/>
        </p:nvSpPr>
        <p:spPr>
          <a:xfrm>
            <a:off x="500486" y="1568550"/>
            <a:ext cx="3773016" cy="4524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dirty="0">
                <a:solidFill>
                  <a:schemeClr val="dk1"/>
                </a:solidFill>
                <a:latin typeface="Arial"/>
                <a:ea typeface="Arial"/>
                <a:cs typeface="Arial"/>
                <a:sym typeface="Arial"/>
              </a:rPr>
              <a:t>[</a:t>
            </a:r>
            <a:r>
              <a:rPr lang="en-US" sz="1200" b="0" i="0" u="none" strike="noStrike" cap="none" dirty="0" err="1">
                <a:solidFill>
                  <a:schemeClr val="dk1"/>
                </a:solidFill>
                <a:latin typeface="Arial"/>
                <a:ea typeface="Arial"/>
                <a:cs typeface="Arial"/>
                <a:sym typeface="Arial"/>
              </a:rPr>
              <a:t>그림</a:t>
            </a:r>
            <a:r>
              <a:rPr lang="en-US" sz="1200" b="0" i="0" u="none" strike="noStrike" cap="none" dirty="0">
                <a:solidFill>
                  <a:schemeClr val="dk1"/>
                </a:solidFill>
                <a:latin typeface="Arial"/>
                <a:ea typeface="Arial"/>
                <a:cs typeface="Arial"/>
                <a:sym typeface="Arial"/>
              </a:rPr>
              <a:t> 1] </a:t>
            </a:r>
            <a:r>
              <a:rPr lang="en-US" sz="1200" b="0" i="0" u="none" strike="noStrike" cap="none" dirty="0" err="1">
                <a:solidFill>
                  <a:schemeClr val="dk1"/>
                </a:solidFill>
                <a:latin typeface="Arial"/>
                <a:ea typeface="Arial"/>
                <a:cs typeface="Arial"/>
                <a:sym typeface="Arial"/>
              </a:rPr>
              <a:t>전체</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서비스</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구성도</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chemeClr val="dk1"/>
                </a:solidFill>
                <a:latin typeface="Arial"/>
                <a:ea typeface="Arial"/>
                <a:cs typeface="Arial"/>
                <a:sym typeface="Arial"/>
              </a:rPr>
              <a:t>[</a:t>
            </a:r>
            <a:r>
              <a:rPr lang="en-US" sz="1200" b="0" i="0" u="none" strike="noStrike" cap="none" dirty="0" err="1">
                <a:solidFill>
                  <a:schemeClr val="dk1"/>
                </a:solidFill>
                <a:latin typeface="Arial"/>
                <a:ea typeface="Arial"/>
                <a:cs typeface="Arial"/>
                <a:sym typeface="Arial"/>
              </a:rPr>
              <a:t>그림</a:t>
            </a:r>
            <a:r>
              <a:rPr lang="en-US" sz="1200" b="0" i="0" u="none" strike="noStrike" cap="none" dirty="0">
                <a:solidFill>
                  <a:schemeClr val="dk1"/>
                </a:solidFill>
                <a:latin typeface="Arial"/>
                <a:ea typeface="Arial"/>
                <a:cs typeface="Arial"/>
                <a:sym typeface="Arial"/>
              </a:rPr>
              <a:t> 2] Web </a:t>
            </a:r>
            <a:r>
              <a:rPr lang="en-US" sz="1200" b="0" i="0" u="none" strike="noStrike" cap="none" dirty="0" err="1">
                <a:solidFill>
                  <a:schemeClr val="dk1"/>
                </a:solidFill>
                <a:latin typeface="Arial"/>
                <a:ea typeface="Arial"/>
                <a:cs typeface="Arial"/>
                <a:sym typeface="Arial"/>
              </a:rPr>
              <a:t>서버</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서비스</a:t>
            </a:r>
            <a:r>
              <a:rPr lang="en-US" sz="1200" b="0" i="0" u="none" strike="noStrike" cap="none" dirty="0">
                <a:solidFill>
                  <a:schemeClr val="dk1"/>
                </a:solidFill>
                <a:latin typeface="Arial"/>
                <a:ea typeface="Arial"/>
                <a:cs typeface="Arial"/>
                <a:sym typeface="Arial"/>
              </a:rPr>
              <a:t> </a:t>
            </a:r>
            <a:r>
              <a:rPr lang="en-US" sz="1200" b="0" i="0" u="none" strike="noStrike" cap="none" dirty="0" err="1">
                <a:solidFill>
                  <a:schemeClr val="dk1"/>
                </a:solidFill>
                <a:latin typeface="Arial"/>
                <a:ea typeface="Arial"/>
                <a:cs typeface="Arial"/>
                <a:sym typeface="Arial"/>
              </a:rPr>
              <a:t>구성도</a:t>
            </a:r>
            <a:endParaRPr sz="12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3] </a:t>
            </a:r>
            <a:r>
              <a:rPr lang="en-US" sz="1200" b="0" i="0" u="none" strike="noStrike" cap="none" dirty="0" err="1">
                <a:solidFill>
                  <a:srgbClr val="000000"/>
                </a:solidFill>
                <a:latin typeface="Arial"/>
                <a:ea typeface="Arial"/>
                <a:cs typeface="Arial"/>
                <a:sym typeface="Arial"/>
              </a:rPr>
              <a:t>모체로봇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서비스</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구성도</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4] </a:t>
            </a:r>
            <a:r>
              <a:rPr lang="en-US" sz="1200" b="0" i="0" u="none" strike="noStrike" cap="none" dirty="0" err="1">
                <a:solidFill>
                  <a:srgbClr val="000000"/>
                </a:solidFill>
                <a:latin typeface="Arial"/>
                <a:ea typeface="Arial"/>
                <a:cs typeface="Arial"/>
                <a:sym typeface="Arial"/>
              </a:rPr>
              <a:t>소형로봇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서비스</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구성도</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5] </a:t>
            </a: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흐름도</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6] </a:t>
            </a:r>
            <a:r>
              <a:rPr lang="en-US" sz="1200" b="0" i="0" u="none" strike="noStrike" cap="none" dirty="0" err="1">
                <a:solidFill>
                  <a:srgbClr val="000000"/>
                </a:solidFill>
                <a:latin typeface="Arial"/>
                <a:ea typeface="Arial"/>
                <a:cs typeface="Arial"/>
                <a:sym typeface="Arial"/>
              </a:rPr>
              <a:t>모체로봇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하드웨어</a:t>
            </a: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센서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구성도</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7] </a:t>
            </a:r>
            <a:r>
              <a:rPr lang="en-US" sz="1200" b="0" i="0" u="none" strike="noStrike" cap="none" dirty="0" err="1">
                <a:solidFill>
                  <a:srgbClr val="000000"/>
                </a:solidFill>
                <a:latin typeface="Arial"/>
                <a:ea typeface="Arial"/>
                <a:cs typeface="Arial"/>
                <a:sym typeface="Arial"/>
              </a:rPr>
              <a:t>소형로봇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하드웨어</a:t>
            </a: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센서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구성도</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8] </a:t>
            </a:r>
            <a:r>
              <a:rPr lang="en-US" sz="1200" b="0" i="0" u="none" strike="noStrike" cap="none" dirty="0" err="1">
                <a:solidFill>
                  <a:srgbClr val="000000"/>
                </a:solidFill>
                <a:latin typeface="Arial"/>
                <a:ea typeface="Arial"/>
                <a:cs typeface="Arial"/>
                <a:sym typeface="Arial"/>
              </a:rPr>
              <a:t>메뉴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구성도</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9] </a:t>
            </a:r>
            <a:r>
              <a:rPr lang="en-US" sz="1200" b="0" i="0" u="none" strike="noStrike" cap="none" dirty="0" err="1">
                <a:solidFill>
                  <a:srgbClr val="000000"/>
                </a:solidFill>
                <a:latin typeface="Arial"/>
                <a:ea typeface="Arial"/>
                <a:cs typeface="Arial"/>
                <a:sym typeface="Arial"/>
              </a:rPr>
              <a:t>화면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설계서_web</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로그인</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10] </a:t>
            </a:r>
            <a:r>
              <a:rPr lang="en-US" sz="1200" b="0" i="0" u="none" strike="noStrike" cap="none" dirty="0" err="1">
                <a:solidFill>
                  <a:srgbClr val="000000"/>
                </a:solidFill>
                <a:latin typeface="Arial"/>
                <a:ea typeface="Arial"/>
                <a:cs typeface="Arial"/>
                <a:sym typeface="Arial"/>
              </a:rPr>
              <a:t>화면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설계서_실시간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스트리밍</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11] </a:t>
            </a:r>
            <a:r>
              <a:rPr lang="en-US" sz="1200" b="0" i="0" u="none" strike="noStrike" cap="none" dirty="0" err="1">
                <a:solidFill>
                  <a:srgbClr val="000000"/>
                </a:solidFill>
                <a:latin typeface="Arial"/>
                <a:ea typeface="Arial"/>
                <a:cs typeface="Arial"/>
                <a:sym typeface="Arial"/>
              </a:rPr>
              <a:t>화면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설계서_실시간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휘치</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확인</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12] </a:t>
            </a:r>
            <a:r>
              <a:rPr lang="en-US" sz="1200" b="0" i="0" u="none" strike="noStrike" cap="none" dirty="0" err="1">
                <a:solidFill>
                  <a:srgbClr val="000000"/>
                </a:solidFill>
                <a:latin typeface="Arial"/>
                <a:ea typeface="Arial"/>
                <a:cs typeface="Arial"/>
                <a:sym typeface="Arial"/>
              </a:rPr>
              <a:t>화면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설계서_재난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지역</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정보</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13] </a:t>
            </a:r>
            <a:r>
              <a:rPr lang="en-US" sz="1200" b="0" i="0" u="none" strike="noStrike" cap="none" dirty="0" err="1">
                <a:solidFill>
                  <a:srgbClr val="000000"/>
                </a:solidFill>
                <a:latin typeface="Arial"/>
                <a:ea typeface="Arial"/>
                <a:cs typeface="Arial"/>
                <a:sym typeface="Arial"/>
              </a:rPr>
              <a:t>화면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설계서_모체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14] </a:t>
            </a:r>
            <a:r>
              <a:rPr lang="en-US" sz="1200" b="0" i="0" u="none" strike="noStrike" cap="none" dirty="0" err="1">
                <a:solidFill>
                  <a:srgbClr val="000000"/>
                </a:solidFill>
                <a:latin typeface="Arial"/>
                <a:ea typeface="Arial"/>
                <a:cs typeface="Arial"/>
                <a:sym typeface="Arial"/>
              </a:rPr>
              <a:t>화면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설계서_소형</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데이터</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15] </a:t>
            </a:r>
            <a:r>
              <a:rPr lang="en-US" sz="1200" b="0" i="0" u="none" strike="noStrike" cap="none" dirty="0" err="1">
                <a:solidFill>
                  <a:srgbClr val="000000"/>
                </a:solidFill>
                <a:latin typeface="Arial"/>
                <a:ea typeface="Arial"/>
                <a:cs typeface="Arial"/>
                <a:sym typeface="Arial"/>
              </a:rPr>
              <a:t>화면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설계서_수동</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컨트롤러</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16] </a:t>
            </a:r>
            <a:r>
              <a:rPr lang="en-US" sz="1200" b="0" i="0" u="none" strike="noStrike" cap="none" dirty="0" err="1">
                <a:solidFill>
                  <a:srgbClr val="000000"/>
                </a:solidFill>
                <a:latin typeface="Arial"/>
                <a:ea typeface="Arial"/>
                <a:cs typeface="Arial"/>
                <a:sym typeface="Arial"/>
              </a:rPr>
              <a:t>화면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설계서_지난</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영상</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파일</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17] </a:t>
            </a:r>
            <a:r>
              <a:rPr lang="en-US" sz="1200" b="0" i="0" u="none" strike="noStrike" cap="none" dirty="0" err="1">
                <a:solidFill>
                  <a:srgbClr val="000000"/>
                </a:solidFill>
                <a:latin typeface="Arial"/>
                <a:ea typeface="Arial"/>
                <a:cs typeface="Arial"/>
                <a:sym typeface="Arial"/>
              </a:rPr>
              <a:t>엔티티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관계도</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18] </a:t>
            </a:r>
            <a:r>
              <a:rPr lang="en-US" sz="1200" b="0" i="0" u="none" strike="noStrike" cap="none" dirty="0" err="1">
                <a:solidFill>
                  <a:srgbClr val="000000"/>
                </a:solidFill>
                <a:latin typeface="Arial"/>
                <a:ea typeface="Arial"/>
                <a:cs typeface="Arial"/>
                <a:sym typeface="Arial"/>
              </a:rPr>
              <a:t>모체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기능</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흐름도</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19] </a:t>
            </a:r>
            <a:r>
              <a:rPr lang="en-US" sz="1200" b="0" i="0" u="none" strike="noStrike" cap="none" dirty="0" err="1">
                <a:solidFill>
                  <a:srgbClr val="000000"/>
                </a:solidFill>
                <a:latin typeface="Arial"/>
                <a:ea typeface="Arial"/>
                <a:cs typeface="Arial"/>
                <a:sym typeface="Arial"/>
              </a:rPr>
              <a:t>소형로봇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관절제어</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20] </a:t>
            </a:r>
            <a:r>
              <a:rPr lang="en-US" sz="1200" b="0" i="0" u="none" strike="noStrike" cap="none" dirty="0" err="1">
                <a:solidFill>
                  <a:srgbClr val="000000"/>
                </a:solidFill>
                <a:latin typeface="Arial"/>
                <a:ea typeface="Arial"/>
                <a:cs typeface="Arial"/>
                <a:sym typeface="Arial"/>
              </a:rPr>
              <a:t>소형로봇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모체로봇</a:t>
            </a:r>
            <a:r>
              <a:rPr lang="en-US" sz="1200" b="0" i="0" u="none" strike="noStrike" cap="none" dirty="0">
                <a:solidFill>
                  <a:srgbClr val="000000"/>
                </a:solidFill>
                <a:latin typeface="Arial"/>
                <a:ea typeface="Arial"/>
                <a:cs typeface="Arial"/>
                <a:sym typeface="Arial"/>
              </a:rPr>
              <a:t> 간 </a:t>
            </a:r>
            <a:r>
              <a:rPr lang="en-US" sz="1200" b="0" i="0" u="none" strike="noStrike" cap="none" dirty="0" err="1">
                <a:solidFill>
                  <a:srgbClr val="000000"/>
                </a:solidFill>
                <a:latin typeface="Arial"/>
                <a:ea typeface="Arial"/>
                <a:cs typeface="Arial"/>
                <a:sym typeface="Arial"/>
              </a:rPr>
              <a:t>데이터</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전송</a:t>
            </a:r>
            <a:endParaRPr lang="en-US"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21] </a:t>
            </a:r>
            <a:r>
              <a:rPr lang="ko-KR" altLang="en-US" sz="1200" b="0" i="0" u="none" strike="noStrike" cap="none" dirty="0">
                <a:solidFill>
                  <a:srgbClr val="000000"/>
                </a:solidFill>
                <a:latin typeface="Arial"/>
                <a:ea typeface="Arial"/>
                <a:cs typeface="Arial"/>
                <a:sym typeface="Arial"/>
              </a:rPr>
              <a:t>소형로봇 객체탐지 및 </a:t>
            </a:r>
            <a:r>
              <a:rPr lang="ko-KR" altLang="en-US" sz="1200" b="0" i="0" u="none" strike="noStrike" cap="none" dirty="0" err="1">
                <a:solidFill>
                  <a:srgbClr val="000000"/>
                </a:solidFill>
                <a:latin typeface="Arial"/>
                <a:ea typeface="Arial"/>
                <a:cs typeface="Arial"/>
                <a:sym typeface="Arial"/>
              </a:rPr>
              <a:t>재난지</a:t>
            </a:r>
            <a:r>
              <a:rPr lang="ko-KR" altLang="en-US" sz="1200" b="0" i="0" u="none" strike="noStrike" cap="none" dirty="0">
                <a:solidFill>
                  <a:srgbClr val="000000"/>
                </a:solidFill>
                <a:latin typeface="Arial"/>
                <a:ea typeface="Arial"/>
                <a:cs typeface="Arial"/>
                <a:sym typeface="Arial"/>
              </a:rPr>
              <a:t> 탐사</a:t>
            </a:r>
            <a:endParaRPr lang="ko-KR" altLang="en-US" sz="1200" dirty="0"/>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22] </a:t>
            </a:r>
            <a:r>
              <a:rPr lang="ko-KR" altLang="en-US" sz="1200" b="0" i="0" u="none" strike="noStrike" cap="none" dirty="0">
                <a:solidFill>
                  <a:srgbClr val="000000"/>
                </a:solidFill>
                <a:latin typeface="Arial"/>
                <a:ea typeface="Arial"/>
                <a:cs typeface="Arial"/>
                <a:sym typeface="Arial"/>
              </a:rPr>
              <a:t>객체 신체 부위 탐지 알고리즘</a:t>
            </a:r>
            <a:endParaRPr lang="en-US" altLang="ko-KR"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altLang="ko-KR" sz="1200" dirty="0"/>
              <a:t>[</a:t>
            </a:r>
            <a:r>
              <a:rPr lang="ko-KR" altLang="en-US" sz="1200" dirty="0"/>
              <a:t>그림 </a:t>
            </a:r>
            <a:r>
              <a:rPr lang="en-US" altLang="ko-KR" sz="1200" dirty="0"/>
              <a:t>23] </a:t>
            </a:r>
            <a:r>
              <a:rPr lang="ko-KR" altLang="en-US" sz="1200" dirty="0"/>
              <a:t>객체 신체 부위 탐지 알고리즘 적용 사진</a:t>
            </a:r>
          </a:p>
          <a:p>
            <a:pPr marL="0" marR="0" lvl="0" indent="0" algn="l" rtl="0">
              <a:lnSpc>
                <a:spcPct val="100000"/>
              </a:lnSpc>
              <a:spcBef>
                <a:spcPts val="0"/>
              </a:spcBef>
              <a:spcAft>
                <a:spcPts val="0"/>
              </a:spcAft>
              <a:buNone/>
            </a:pPr>
            <a:r>
              <a:rPr lang="en-US" altLang="ko-KR" sz="1200" dirty="0"/>
              <a:t>[</a:t>
            </a:r>
            <a:r>
              <a:rPr lang="ko-KR" altLang="en-US" sz="1200" dirty="0"/>
              <a:t>그림 </a:t>
            </a:r>
            <a:r>
              <a:rPr lang="en-US" altLang="ko-KR" sz="1200" dirty="0"/>
              <a:t>24] </a:t>
            </a:r>
            <a:r>
              <a:rPr lang="ko-KR" altLang="en-US" sz="1200" dirty="0" err="1"/>
              <a:t>재난지</a:t>
            </a:r>
            <a:r>
              <a:rPr lang="ko-KR" altLang="en-US" sz="1200" dirty="0"/>
              <a:t> 객체 탐지 흐름도</a:t>
            </a:r>
          </a:p>
        </p:txBody>
      </p:sp>
      <p:sp>
        <p:nvSpPr>
          <p:cNvPr id="2" name="Google Shape;1055;p54">
            <a:extLst>
              <a:ext uri="{FF2B5EF4-FFF2-40B4-BE49-F238E27FC236}">
                <a16:creationId xmlns:a16="http://schemas.microsoft.com/office/drawing/2014/main" id="{A39288FD-8612-270D-7373-E0EA8174308A}"/>
              </a:ext>
            </a:extLst>
          </p:cNvPr>
          <p:cNvSpPr txBox="1"/>
          <p:nvPr/>
        </p:nvSpPr>
        <p:spPr>
          <a:xfrm>
            <a:off x="4838326" y="1473200"/>
            <a:ext cx="3837361" cy="4619626"/>
          </a:xfrm>
          <a:prstGeom prst="rect">
            <a:avLst/>
          </a:prstGeom>
          <a:no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1058" name="Google Shape;1058;p54"/>
          <p:cNvSpPr txBox="1"/>
          <p:nvPr/>
        </p:nvSpPr>
        <p:spPr>
          <a:xfrm>
            <a:off x="4854431" y="1568550"/>
            <a:ext cx="4276868" cy="45242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25] </a:t>
            </a:r>
            <a:r>
              <a:rPr lang="ko-KR" altLang="en-US" sz="1200" b="0" i="0" u="none" strike="noStrike" cap="none" dirty="0" err="1">
                <a:solidFill>
                  <a:srgbClr val="000000"/>
                </a:solidFill>
                <a:latin typeface="Arial"/>
                <a:ea typeface="Arial"/>
                <a:cs typeface="Arial"/>
                <a:sym typeface="Arial"/>
              </a:rPr>
              <a:t>재난지</a:t>
            </a:r>
            <a:r>
              <a:rPr lang="ko-KR" altLang="en-US" sz="1200" b="0" i="0" u="none" strike="noStrike" cap="none" dirty="0">
                <a:solidFill>
                  <a:srgbClr val="000000"/>
                </a:solidFill>
                <a:latin typeface="Arial"/>
                <a:ea typeface="Arial"/>
                <a:cs typeface="Arial"/>
                <a:sym typeface="Arial"/>
              </a:rPr>
              <a:t> 객체 탐지 알고리즘 적용 사진</a:t>
            </a: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26] </a:t>
            </a:r>
            <a:r>
              <a:rPr lang="ko-KR" altLang="en-US" sz="1200" b="0" i="0" u="none" strike="noStrike" cap="none" dirty="0">
                <a:solidFill>
                  <a:srgbClr val="000000"/>
                </a:solidFill>
                <a:latin typeface="Arial"/>
                <a:ea typeface="Arial"/>
                <a:cs typeface="Arial"/>
                <a:sym typeface="Arial"/>
              </a:rPr>
              <a:t>모체 로봇 컨테이너 흐름도</a:t>
            </a: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27] </a:t>
            </a:r>
            <a:r>
              <a:rPr lang="ko-KR" altLang="en-US" sz="1200" b="0" i="0" u="none" strike="noStrike" cap="none" dirty="0">
                <a:solidFill>
                  <a:srgbClr val="000000"/>
                </a:solidFill>
                <a:latin typeface="Arial"/>
                <a:ea typeface="Arial"/>
                <a:cs typeface="Arial"/>
                <a:sym typeface="Arial"/>
              </a:rPr>
              <a:t>모체로봇 제작 설계도</a:t>
            </a: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28] </a:t>
            </a:r>
            <a:r>
              <a:rPr lang="ko-KR" altLang="en-US" sz="1200" b="0" i="0" u="none" strike="noStrike" cap="none" dirty="0">
                <a:solidFill>
                  <a:srgbClr val="000000"/>
                </a:solidFill>
                <a:latin typeface="Arial"/>
                <a:ea typeface="Arial"/>
                <a:cs typeface="Arial"/>
                <a:sym typeface="Arial"/>
              </a:rPr>
              <a:t>뱀형 소형 로봇 관절 흐름도</a:t>
            </a: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29] </a:t>
            </a:r>
            <a:r>
              <a:rPr lang="ko-KR" altLang="en-US" sz="1200" b="0" i="0" u="none" strike="noStrike" cap="none" dirty="0">
                <a:solidFill>
                  <a:srgbClr val="000000"/>
                </a:solidFill>
                <a:latin typeface="Arial"/>
                <a:ea typeface="Arial"/>
                <a:cs typeface="Arial"/>
                <a:sym typeface="Arial"/>
              </a:rPr>
              <a:t>소형 로봇 관절 구현 사진</a:t>
            </a:r>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30] </a:t>
            </a:r>
            <a:r>
              <a:rPr lang="en-US" sz="1200" b="0" i="0" u="none" strike="noStrike" cap="none" dirty="0" err="1">
                <a:solidFill>
                  <a:srgbClr val="000000"/>
                </a:solidFill>
                <a:latin typeface="Arial"/>
                <a:ea typeface="Arial"/>
                <a:cs typeface="Arial"/>
                <a:sym typeface="Arial"/>
              </a:rPr>
              <a:t>모체로봇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하드웨어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설계도</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31] </a:t>
            </a:r>
            <a:r>
              <a:rPr lang="en-US" sz="1200" b="0" i="0" u="none" strike="noStrike" cap="none" dirty="0" err="1">
                <a:solidFill>
                  <a:srgbClr val="000000"/>
                </a:solidFill>
                <a:latin typeface="Arial"/>
                <a:ea typeface="Arial"/>
                <a:cs typeface="Arial"/>
                <a:sym typeface="Arial"/>
              </a:rPr>
              <a:t>소형로봇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하드웨어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설계도</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32] DB user </a:t>
            </a:r>
            <a:r>
              <a:rPr lang="en-US" sz="1200" b="0" i="0" u="none" strike="noStrike" cap="none" dirty="0" err="1">
                <a:solidFill>
                  <a:srgbClr val="000000"/>
                </a:solidFill>
                <a:latin typeface="Arial"/>
                <a:ea typeface="Arial"/>
                <a:cs typeface="Arial"/>
                <a:sym typeface="Arial"/>
              </a:rPr>
              <a:t>테이블</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정의서</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33] DB </a:t>
            </a:r>
            <a:r>
              <a:rPr lang="en-US" sz="1200" b="0" i="0" u="none" strike="noStrike" cap="none" dirty="0" err="1">
                <a:solidFill>
                  <a:srgbClr val="000000"/>
                </a:solidFill>
                <a:latin typeface="Arial"/>
                <a:ea typeface="Arial"/>
                <a:cs typeface="Arial"/>
                <a:sym typeface="Arial"/>
              </a:rPr>
              <a:t>mRobot</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테이블</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정의서</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34] DB </a:t>
            </a:r>
            <a:r>
              <a:rPr lang="en-US" sz="1200" b="0" i="0" u="none" strike="noStrike" cap="none" dirty="0" err="1">
                <a:solidFill>
                  <a:srgbClr val="000000"/>
                </a:solidFill>
                <a:latin typeface="Arial"/>
                <a:ea typeface="Arial"/>
                <a:cs typeface="Arial"/>
                <a:sym typeface="Arial"/>
              </a:rPr>
              <a:t>sRobot</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테이블</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정의서</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35] DB </a:t>
            </a:r>
            <a:r>
              <a:rPr lang="en-US" sz="1200" b="0" i="0" u="none" strike="noStrike" cap="none" dirty="0" err="1">
                <a:solidFill>
                  <a:srgbClr val="000000"/>
                </a:solidFill>
                <a:latin typeface="Arial"/>
                <a:ea typeface="Arial"/>
                <a:cs typeface="Arial"/>
                <a:sym typeface="Arial"/>
              </a:rPr>
              <a:t>mRobot_info</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테이블</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정의서</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36] DB </a:t>
            </a:r>
            <a:r>
              <a:rPr lang="en-US" sz="1200" b="0" i="0" u="none" strike="noStrike" cap="none" dirty="0" err="1">
                <a:solidFill>
                  <a:srgbClr val="000000"/>
                </a:solidFill>
                <a:latin typeface="Arial"/>
                <a:ea typeface="Arial"/>
                <a:cs typeface="Arial"/>
                <a:sym typeface="Arial"/>
              </a:rPr>
              <a:t>sRobot_info</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테이블</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정의서</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37] DB </a:t>
            </a:r>
            <a:r>
              <a:rPr lang="en-US" sz="1200" b="0" i="0" u="none" strike="noStrike" cap="none" dirty="0" err="1">
                <a:solidFill>
                  <a:srgbClr val="000000"/>
                </a:solidFill>
                <a:latin typeface="Arial"/>
                <a:ea typeface="Arial"/>
                <a:cs typeface="Arial"/>
                <a:sym typeface="Arial"/>
              </a:rPr>
              <a:t>mRobot_video</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테이블</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정의서</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38] DB </a:t>
            </a:r>
            <a:r>
              <a:rPr lang="en-US" sz="1200" b="0" i="0" u="none" strike="noStrike" cap="none" dirty="0" err="1">
                <a:solidFill>
                  <a:srgbClr val="000000"/>
                </a:solidFill>
                <a:latin typeface="Arial"/>
                <a:ea typeface="Arial"/>
                <a:cs typeface="Arial"/>
                <a:sym typeface="Arial"/>
              </a:rPr>
              <a:t>sRobot_video</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테이블</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정의서</a:t>
            </a:r>
            <a:endParaRPr dirty="0"/>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39] </a:t>
            </a:r>
            <a:r>
              <a:rPr lang="en-US" sz="1200" b="0" i="0" u="none" strike="noStrike" cap="none" dirty="0" err="1">
                <a:solidFill>
                  <a:srgbClr val="000000"/>
                </a:solidFill>
                <a:latin typeface="Arial"/>
                <a:ea typeface="Arial"/>
                <a:cs typeface="Arial"/>
                <a:sym typeface="Arial"/>
              </a:rPr>
              <a:t>OpenPose</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객체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탐지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핵심소스코드</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40] YOLO </a:t>
            </a:r>
            <a:r>
              <a:rPr lang="en-US" sz="1200" b="0" i="0" u="none" strike="noStrike" cap="none" dirty="0" err="1">
                <a:solidFill>
                  <a:srgbClr val="000000"/>
                </a:solidFill>
                <a:latin typeface="Arial"/>
                <a:ea typeface="Arial"/>
                <a:cs typeface="Arial"/>
                <a:sym typeface="Arial"/>
              </a:rPr>
              <a:t>객체</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탐지</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핵심소스코드</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dirty="0">
                <a:solidFill>
                  <a:srgbClr val="000000"/>
                </a:solidFill>
                <a:latin typeface="Arial"/>
                <a:ea typeface="Arial"/>
                <a:cs typeface="Arial"/>
                <a:sym typeface="Arial"/>
              </a:rPr>
              <a:t>[</a:t>
            </a:r>
            <a:r>
              <a:rPr lang="en-US" sz="1200" b="0" i="0" u="none" strike="noStrike" cap="none" dirty="0" err="1">
                <a:solidFill>
                  <a:srgbClr val="000000"/>
                </a:solidFill>
                <a:latin typeface="Arial"/>
                <a:ea typeface="Arial"/>
                <a:cs typeface="Arial"/>
                <a:sym typeface="Arial"/>
              </a:rPr>
              <a:t>그림</a:t>
            </a:r>
            <a:r>
              <a:rPr lang="en-US" sz="1200" b="0" i="0" u="none" strike="noStrike" cap="none" dirty="0">
                <a:solidFill>
                  <a:srgbClr val="000000"/>
                </a:solidFill>
                <a:latin typeface="Arial"/>
                <a:ea typeface="Arial"/>
                <a:cs typeface="Arial"/>
                <a:sym typeface="Arial"/>
              </a:rPr>
              <a:t> 41] </a:t>
            </a:r>
            <a:r>
              <a:rPr lang="en-US" sz="1200" b="0" i="0" u="none" strike="noStrike" cap="none" dirty="0" err="1">
                <a:solidFill>
                  <a:srgbClr val="000000"/>
                </a:solidFill>
                <a:latin typeface="Arial"/>
                <a:ea typeface="Arial"/>
                <a:cs typeface="Arial"/>
                <a:sym typeface="Arial"/>
              </a:rPr>
              <a:t>소형로봇</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관절</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구현</a:t>
            </a:r>
            <a:r>
              <a:rPr lang="en-US" sz="1200" b="0" i="0" u="none" strike="noStrike" cap="none" dirty="0">
                <a:solidFill>
                  <a:srgbClr val="000000"/>
                </a:solidFill>
                <a:latin typeface="Arial"/>
                <a:ea typeface="Arial"/>
                <a:cs typeface="Arial"/>
                <a:sym typeface="Arial"/>
              </a:rPr>
              <a:t> </a:t>
            </a:r>
            <a:r>
              <a:rPr lang="en-US" sz="1200" b="0" i="0" u="none" strike="noStrike" cap="none" dirty="0" err="1">
                <a:solidFill>
                  <a:srgbClr val="000000"/>
                </a:solidFill>
                <a:latin typeface="Arial"/>
                <a:ea typeface="Arial"/>
                <a:cs typeface="Arial"/>
                <a:sym typeface="Arial"/>
              </a:rPr>
              <a:t>핵심소스코드</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42] SLAM </a:t>
            </a:r>
            <a:r>
              <a:rPr lang="ko-KR" altLang="en-US" sz="1200" b="0" i="0" u="none" strike="noStrike" cap="none" dirty="0">
                <a:solidFill>
                  <a:srgbClr val="000000"/>
                </a:solidFill>
                <a:latin typeface="Arial"/>
                <a:ea typeface="Arial"/>
                <a:cs typeface="Arial"/>
                <a:sym typeface="Arial"/>
              </a:rPr>
              <a:t>지도 구현 예상 사진</a:t>
            </a: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43] </a:t>
            </a:r>
            <a:r>
              <a:rPr lang="ko-KR" altLang="en-US" sz="1200" b="0" i="0" u="none" strike="noStrike" cap="none" dirty="0">
                <a:solidFill>
                  <a:srgbClr val="000000"/>
                </a:solidFill>
                <a:latin typeface="Arial"/>
                <a:ea typeface="Arial"/>
                <a:cs typeface="Arial"/>
                <a:sym typeface="Arial"/>
              </a:rPr>
              <a:t>재난 지역 정보 화면 구성 예상 사진</a:t>
            </a: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44] </a:t>
            </a:r>
            <a:r>
              <a:rPr lang="ko-KR" altLang="en-US" sz="1200" b="0" i="0" u="none" strike="noStrike" cap="none" dirty="0">
                <a:solidFill>
                  <a:srgbClr val="000000"/>
                </a:solidFill>
                <a:latin typeface="Arial"/>
                <a:ea typeface="Arial"/>
                <a:cs typeface="Arial"/>
                <a:sym typeface="Arial"/>
              </a:rPr>
              <a:t>모체 로봇 구현 예상 사진</a:t>
            </a: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45] </a:t>
            </a:r>
            <a:r>
              <a:rPr lang="ko-KR" altLang="en-US" sz="1200" b="0" i="0" u="none" strike="noStrike" cap="none" dirty="0">
                <a:solidFill>
                  <a:srgbClr val="000000"/>
                </a:solidFill>
                <a:latin typeface="Arial"/>
                <a:ea typeface="Arial"/>
                <a:cs typeface="Arial"/>
                <a:sym typeface="Arial"/>
              </a:rPr>
              <a:t>소형 로봇 관절 구현 예상 사진</a:t>
            </a: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46] </a:t>
            </a:r>
            <a:r>
              <a:rPr lang="ko-KR" altLang="en-US" sz="1200" b="0" i="0" u="none" strike="noStrike" cap="none" dirty="0">
                <a:solidFill>
                  <a:srgbClr val="000000"/>
                </a:solidFill>
                <a:latin typeface="Arial"/>
                <a:ea typeface="Arial"/>
                <a:cs typeface="Arial"/>
                <a:sym typeface="Arial"/>
              </a:rPr>
              <a:t>소형 로봇 구현 예상 사진</a:t>
            </a: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47] </a:t>
            </a:r>
            <a:r>
              <a:rPr lang="ko-KR" altLang="en-US" sz="1200" b="0" i="0" u="none" strike="noStrike" cap="none" dirty="0">
                <a:solidFill>
                  <a:srgbClr val="000000"/>
                </a:solidFill>
                <a:latin typeface="Arial"/>
                <a:ea typeface="Arial"/>
                <a:cs typeface="Arial"/>
                <a:sym typeface="Arial"/>
              </a:rPr>
              <a:t>프로젝트 관리 현황</a:t>
            </a:r>
          </a:p>
          <a:p>
            <a:pPr marL="0" marR="0" lvl="0" indent="0" algn="l" rtl="0">
              <a:lnSpc>
                <a:spcPct val="100000"/>
              </a:lnSpc>
              <a:spcBef>
                <a:spcPts val="0"/>
              </a:spcBef>
              <a:spcAft>
                <a:spcPts val="0"/>
              </a:spcAft>
              <a:buNone/>
            </a:pPr>
            <a:r>
              <a:rPr lang="en-US" altLang="ko-KR" sz="1200" b="0" i="0" u="none" strike="noStrike" cap="none" dirty="0">
                <a:solidFill>
                  <a:srgbClr val="000000"/>
                </a:solidFill>
                <a:latin typeface="Arial"/>
                <a:ea typeface="Arial"/>
                <a:cs typeface="Arial"/>
                <a:sym typeface="Arial"/>
              </a:rPr>
              <a:t>[</a:t>
            </a:r>
            <a:r>
              <a:rPr lang="ko-KR" altLang="en-US" sz="1200" b="0" i="0" u="none" strike="noStrike" cap="none" dirty="0">
                <a:solidFill>
                  <a:srgbClr val="000000"/>
                </a:solidFill>
                <a:latin typeface="Arial"/>
                <a:ea typeface="Arial"/>
                <a:cs typeface="Arial"/>
                <a:sym typeface="Arial"/>
              </a:rPr>
              <a:t>그림 </a:t>
            </a:r>
            <a:r>
              <a:rPr lang="en-US" altLang="ko-KR" sz="1200" b="0" i="0" u="none" strike="noStrike" cap="none" dirty="0">
                <a:solidFill>
                  <a:srgbClr val="000000"/>
                </a:solidFill>
                <a:latin typeface="Arial"/>
                <a:ea typeface="Arial"/>
                <a:cs typeface="Arial"/>
                <a:sym typeface="Arial"/>
              </a:rPr>
              <a:t>48] </a:t>
            </a:r>
            <a:r>
              <a:rPr lang="ko-KR" altLang="en-US" sz="1200" b="0" i="0" u="none" strike="noStrike" cap="none" dirty="0">
                <a:solidFill>
                  <a:srgbClr val="000000"/>
                </a:solidFill>
                <a:latin typeface="Arial"/>
                <a:ea typeface="Arial"/>
                <a:cs typeface="Arial"/>
                <a:sym typeface="Arial"/>
              </a:rPr>
              <a:t>형상관리 현황</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pic>
        <p:nvPicPr>
          <p:cNvPr id="1064" name="Google Shape;1064;p55"/>
          <p:cNvPicPr preferRelativeResize="0"/>
          <p:nvPr/>
        </p:nvPicPr>
        <p:blipFill rotWithShape="1">
          <a:blip r:embed="rId3">
            <a:alphaModFix/>
          </a:blip>
          <a:srcRect r="1036"/>
          <a:stretch/>
        </p:blipFill>
        <p:spPr>
          <a:xfrm>
            <a:off x="4305300" y="3225800"/>
            <a:ext cx="4838700" cy="3616325"/>
          </a:xfrm>
          <a:prstGeom prst="rect">
            <a:avLst/>
          </a:prstGeom>
          <a:noFill/>
          <a:ln>
            <a:noFill/>
          </a:ln>
        </p:spPr>
      </p:pic>
      <p:sp>
        <p:nvSpPr>
          <p:cNvPr id="1065" name="Google Shape;1065;p55"/>
          <p:cNvSpPr txBox="1"/>
          <p:nvPr/>
        </p:nvSpPr>
        <p:spPr>
          <a:xfrm>
            <a:off x="2963862" y="2998787"/>
            <a:ext cx="3494088" cy="8604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B5AA8"/>
              </a:buClr>
              <a:buSzPts val="5000"/>
              <a:buFont typeface="Malgun Gothic"/>
              <a:buNone/>
            </a:pPr>
            <a:r>
              <a:rPr lang="en-US" sz="5000" b="1" i="0" u="none" strike="noStrike" cap="none">
                <a:solidFill>
                  <a:srgbClr val="3B5AA8"/>
                </a:solidFill>
                <a:latin typeface="Malgun Gothic"/>
                <a:ea typeface="Malgun Gothic"/>
                <a:cs typeface="Malgun Gothic"/>
                <a:sym typeface="Malgun Gothic"/>
              </a:rPr>
              <a:t>Thank you</a:t>
            </a:r>
            <a:endParaRPr sz="1400" b="0" i="0" u="none" strike="noStrike" cap="none">
              <a:solidFill>
                <a:srgbClr val="000000"/>
              </a:solidFill>
              <a:latin typeface="Arial"/>
              <a:ea typeface="Arial"/>
              <a:cs typeface="Arial"/>
              <a:sym typeface="Arial"/>
            </a:endParaRPr>
          </a:p>
        </p:txBody>
      </p:sp>
      <p:sp>
        <p:nvSpPr>
          <p:cNvPr id="1066" name="Google Shape;1066;p55"/>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grpSp>
        <p:nvGrpSpPr>
          <p:cNvPr id="1067" name="Google Shape;1067;p55"/>
          <p:cNvGrpSpPr/>
          <p:nvPr/>
        </p:nvGrpSpPr>
        <p:grpSpPr>
          <a:xfrm>
            <a:off x="76200" y="166687"/>
            <a:ext cx="2192337" cy="600075"/>
            <a:chOff x="75729" y="166947"/>
            <a:chExt cx="2192015" cy="600145"/>
          </a:xfrm>
        </p:grpSpPr>
        <p:grpSp>
          <p:nvGrpSpPr>
            <p:cNvPr id="1068" name="Google Shape;1068;p55"/>
            <p:cNvGrpSpPr/>
            <p:nvPr/>
          </p:nvGrpSpPr>
          <p:grpSpPr>
            <a:xfrm>
              <a:off x="683652" y="198701"/>
              <a:ext cx="1584092" cy="462016"/>
              <a:chOff x="683652" y="198701"/>
              <a:chExt cx="1584092" cy="462016"/>
            </a:xfrm>
          </p:grpSpPr>
          <p:cxnSp>
            <p:nvCxnSpPr>
              <p:cNvPr id="1069" name="Google Shape;1069;p55"/>
              <p:cNvCxnSpPr/>
              <p:nvPr/>
            </p:nvCxnSpPr>
            <p:spPr>
              <a:xfrm>
                <a:off x="729682" y="206639"/>
                <a:ext cx="1538062" cy="0"/>
              </a:xfrm>
              <a:prstGeom prst="straightConnector1">
                <a:avLst/>
              </a:prstGeom>
              <a:noFill/>
              <a:ln w="38100" cap="flat" cmpd="sng">
                <a:solidFill>
                  <a:srgbClr val="3B5AA8"/>
                </a:solidFill>
                <a:prstDash val="solid"/>
                <a:miter lim="800000"/>
                <a:headEnd type="none" w="sm" len="sm"/>
                <a:tailEnd type="none" w="sm" len="sm"/>
              </a:ln>
            </p:spPr>
          </p:cxnSp>
          <p:sp>
            <p:nvSpPr>
              <p:cNvPr id="1070" name="Google Shape;1070;p55"/>
              <p:cNvSpPr txBox="1"/>
              <p:nvPr/>
            </p:nvSpPr>
            <p:spPr>
              <a:xfrm>
                <a:off x="683652" y="198701"/>
                <a:ext cx="1452348" cy="4620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B5AA8"/>
                  </a:buClr>
                  <a:buSzPts val="1200"/>
                  <a:buFont typeface="Malgun Gothic"/>
                  <a:buNone/>
                </a:pPr>
                <a:r>
                  <a:rPr lang="en-US" sz="1200" b="1" i="0" u="none" strike="noStrike" cap="none">
                    <a:solidFill>
                      <a:srgbClr val="3B5AA8"/>
                    </a:solidFill>
                    <a:latin typeface="Malgun Gothic"/>
                    <a:ea typeface="Malgun Gothic"/>
                    <a:cs typeface="Malgun Gothic"/>
                    <a:sym typeface="Malgun Gothic"/>
                  </a:rPr>
                  <a:t>내가 기획한 ICT가</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3B5AA8"/>
                  </a:buClr>
                  <a:buSzPts val="1200"/>
                  <a:buFont typeface="Malgun Gothic"/>
                  <a:buNone/>
                </a:pPr>
                <a:r>
                  <a:rPr lang="en-US" sz="1200" b="1" i="0" u="none" strike="noStrike" cap="none">
                    <a:solidFill>
                      <a:srgbClr val="3B5AA8"/>
                    </a:solidFill>
                    <a:latin typeface="Malgun Gothic"/>
                    <a:ea typeface="Malgun Gothic"/>
                    <a:cs typeface="Malgun Gothic"/>
                    <a:sym typeface="Malgun Gothic"/>
                  </a:rPr>
                  <a:t>세상을 바꾼다면?</a:t>
                </a:r>
                <a:endParaRPr sz="1400" b="0" i="0" u="none" strike="noStrike" cap="none">
                  <a:solidFill>
                    <a:srgbClr val="000000"/>
                  </a:solidFill>
                  <a:latin typeface="Arial"/>
                  <a:ea typeface="Arial"/>
                  <a:cs typeface="Arial"/>
                  <a:sym typeface="Arial"/>
                </a:endParaRPr>
              </a:p>
            </p:txBody>
          </p:sp>
        </p:grpSp>
        <p:pic>
          <p:nvPicPr>
            <p:cNvPr id="1071" name="Google Shape;1071;p55"/>
            <p:cNvPicPr preferRelativeResize="0"/>
            <p:nvPr/>
          </p:nvPicPr>
          <p:blipFill rotWithShape="1">
            <a:blip r:embed="rId4">
              <a:alphaModFix/>
            </a:blip>
            <a:srcRect/>
            <a:stretch/>
          </p:blipFill>
          <p:spPr>
            <a:xfrm>
              <a:off x="75729" y="166947"/>
              <a:ext cx="607839" cy="600145"/>
            </a:xfrm>
            <a:prstGeom prst="rect">
              <a:avLst/>
            </a:prstGeom>
            <a:noFill/>
            <a:ln>
              <a:noFill/>
            </a:ln>
          </p:spPr>
        </p:pic>
      </p:grpSp>
      <p:sp>
        <p:nvSpPr>
          <p:cNvPr id="1072" name="Google Shape;1072;p55"/>
          <p:cNvSpPr txBox="1"/>
          <p:nvPr/>
        </p:nvSpPr>
        <p:spPr>
          <a:xfrm>
            <a:off x="971550" y="6453187"/>
            <a:ext cx="7056437" cy="360362"/>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pic>
        <p:nvPicPr>
          <p:cNvPr id="1073" name="Google Shape;1073;p55"/>
          <p:cNvPicPr preferRelativeResize="0"/>
          <p:nvPr/>
        </p:nvPicPr>
        <p:blipFill rotWithShape="1">
          <a:blip r:embed="rId5">
            <a:alphaModFix/>
          </a:blip>
          <a:srcRect/>
          <a:stretch/>
        </p:blipFill>
        <p:spPr>
          <a:xfrm>
            <a:off x="8115300" y="290512"/>
            <a:ext cx="868362" cy="27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6"/>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204" name="Google Shape;204;p6"/>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205" name="Google Shape;205;p6"/>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sp>
        <p:nvSpPr>
          <p:cNvPr id="206" name="Google Shape;206;p6"/>
          <p:cNvSpPr txBox="1"/>
          <p:nvPr/>
        </p:nvSpPr>
        <p:spPr>
          <a:xfrm>
            <a:off x="323850" y="692150"/>
            <a:ext cx="2952750" cy="2730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700"/>
              <a:buFont typeface="Malgun Gothic"/>
              <a:buNone/>
            </a:pP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요구사항</a:t>
            </a:r>
            <a:r>
              <a:rPr lang="en-US" sz="1700" b="1" i="0" u="none" strike="noStrike" cap="none" dirty="0">
                <a:solidFill>
                  <a:schemeClr val="lt1"/>
                </a:solidFill>
                <a:latin typeface="Malgun Gothic"/>
                <a:ea typeface="Malgun Gothic"/>
                <a:cs typeface="Malgun Gothic"/>
                <a:sym typeface="Malgun Gothic"/>
              </a:rPr>
              <a:t> </a:t>
            </a:r>
            <a:r>
              <a:rPr lang="en-US" sz="1700" b="1" i="0" u="none" strike="noStrike" cap="none" dirty="0" err="1">
                <a:solidFill>
                  <a:schemeClr val="lt1"/>
                </a:solidFill>
                <a:latin typeface="Malgun Gothic"/>
                <a:ea typeface="Malgun Gothic"/>
                <a:cs typeface="Malgun Gothic"/>
                <a:sym typeface="Malgun Gothic"/>
              </a:rPr>
              <a:t>정의서</a:t>
            </a:r>
            <a:endParaRPr sz="1400" b="0" i="0" u="none" strike="noStrike" cap="none" dirty="0">
              <a:solidFill>
                <a:srgbClr val="000000"/>
              </a:solidFill>
              <a:latin typeface="Arial"/>
              <a:ea typeface="Arial"/>
              <a:cs typeface="Arial"/>
              <a:sym typeface="Arial"/>
            </a:endParaRPr>
          </a:p>
        </p:txBody>
      </p:sp>
      <p:pic>
        <p:nvPicPr>
          <p:cNvPr id="207" name="Google Shape;207;p6"/>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208" name="Google Shape;208;p6"/>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209" name="Google Shape;209;p6"/>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210" name="Google Shape;210;p6"/>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211" name="Google Shape;211;p6"/>
          <p:cNvGraphicFramePr/>
          <p:nvPr/>
        </p:nvGraphicFramePr>
        <p:xfrm>
          <a:off x="107950" y="1222375"/>
          <a:ext cx="8875700" cy="5159300"/>
        </p:xfrm>
        <a:graphic>
          <a:graphicData uri="http://schemas.openxmlformats.org/drawingml/2006/table">
            <a:tbl>
              <a:tblPr>
                <a:noFill/>
                <a:tableStyleId>{63333E97-AB35-41CD-AE6E-F86F56BE420D}</a:tableStyleId>
              </a:tblPr>
              <a:tblGrid>
                <a:gridCol w="815975">
                  <a:extLst>
                    <a:ext uri="{9D8B030D-6E8A-4147-A177-3AD203B41FA5}">
                      <a16:colId xmlns:a16="http://schemas.microsoft.com/office/drawing/2014/main" val="20000"/>
                    </a:ext>
                  </a:extLst>
                </a:gridCol>
                <a:gridCol w="809625">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5802300">
                  <a:extLst>
                    <a:ext uri="{9D8B030D-6E8A-4147-A177-3AD203B41FA5}">
                      <a16:colId xmlns:a16="http://schemas.microsoft.com/office/drawing/2014/main" val="20003"/>
                    </a:ext>
                  </a:extLst>
                </a:gridCol>
              </a:tblGrid>
              <a:tr h="219075">
                <a:tc>
                  <a:txBody>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시스템구분</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요구사항 ID</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요구사항명(기능그룹)</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100"/>
                        <a:buFont typeface="Malgun Gothic"/>
                        <a:buNone/>
                      </a:pPr>
                      <a:r>
                        <a:rPr lang="en-US" sz="1100" b="1" i="0" u="none" strike="noStrike" cap="none">
                          <a:solidFill>
                            <a:srgbClr val="FFFFFF"/>
                          </a:solidFill>
                          <a:latin typeface="Malgun Gothic"/>
                          <a:ea typeface="Malgun Gothic"/>
                          <a:cs typeface="Malgun Gothic"/>
                          <a:sym typeface="Malgun Gothic"/>
                        </a:rPr>
                        <a:t>요구사항설명</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44475">
                <a:tc rowSpan="6">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모체 로봇</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RQ01</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소형 로봇 승하차</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탐사지역에 도착하면 탑재한 소형로봇을 하차시킨다. 탐사 종료 후 소형 로봇이 복귀하면 승차시킨다. 소형 로봇이 배터리가 부족해서 복귀한 경우에도 승차시킨다.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2174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RQ02</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통신</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모체로봇과 서버, 모체로봇과 소형로봇간 데이터와 명령어를 송수신한다.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2190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RQ03</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로봇 및 장치제어</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로봇의 중앙제어장치와 부착된 센서, 모터 등 장치를 제어한다. </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3444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RQ04</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자율주행</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로봇이 재난지역에서 장애물과의 충돌을 회피하면서 자율주행하면서 주행시작위치로 복귀한다.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3444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RQ05</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재난지 탐사</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재난지역 내에 인명구제를 위해 사람이 있는지 인식하고, 현재 상황을 웹에서 모니터링 할 수 있도록 촬영해서 서버로 전송한다.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342900">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RQ06</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로봇 충전</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재난 지역 탐사 시간을 늘이기 위해 모체 로봇과 소형 로봇의 배터리가 부족한 경우 충전할 수 있는 장치를 제공한다.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219075">
                <a:tc rowSpan="6">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소형 로봇</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RQ07</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통신</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소형로봇과 모체로봇, 소형로봇과 서버 간 데이터를 송신한다.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7"/>
                  </a:ext>
                </a:extLst>
              </a:tr>
              <a:tr h="2190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RQ08</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관절 제어</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소형 로봇의 관절을 제어하여 협소 지역에서 더 유연한 이동을 가능하게 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8"/>
                  </a:ext>
                </a:extLst>
              </a:tr>
              <a:tr h="3444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RQ09</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자율주행</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로봇이 재난지역에서 장애물과의 충돌을 회피하면서 자율주행하면서 주행시작위치로 복귀한다.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9"/>
                  </a:ext>
                </a:extLst>
              </a:tr>
              <a:tr h="342900">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RQ10</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재난지 탐사</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재난지역 내에 인명구제를 위해 사람이 있는지 인식하고, 현재 상황을 웹에서 모니터링 할 수 있도록 촬영해서 서버로 전송한다.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0"/>
                  </a:ext>
                </a:extLst>
              </a:tr>
              <a:tr h="2190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RQ11</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로봇 및 장치제어</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로봇의 중앙제어장치와 부착된 센서, 모터 등 장치를 제어한다. </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1"/>
                  </a:ext>
                </a:extLst>
              </a:tr>
              <a:tr h="2190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RQ12</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소형 로봇 외피</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로봇을 외부의 물리적 충격으로부터 보호한다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2"/>
                  </a:ext>
                </a:extLst>
              </a:tr>
              <a:tr h="344475">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서버-프론트</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RQ13</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관리자용 web 개발</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web을 통해 관리자가 재난지 정보와 탐사정보, 로봇 정보를 확인할 수 있도록 반응형 웹페이지를 개발한다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3"/>
                  </a:ext>
                </a:extLst>
              </a:tr>
              <a:tr h="342900">
                <a:tc rowSpan="2">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서버-백</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RQ14</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데이터 수신</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모체로봇과 소형로봇으로부터 데이터를 받기 위해 네트워크를 설정하고 데이터를 전송받는다.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4"/>
                  </a:ext>
                </a:extLst>
              </a:tr>
              <a:tr h="2190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RQ15</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데이터 가공 및 저장</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수집된 데이터를 가공하여 데이터베이스에 저장한다.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5"/>
                  </a:ext>
                </a:extLst>
              </a:tr>
              <a:tr h="219075">
                <a:tc rowSpan="3">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DB</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RQ16</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로봇 상태 정보 관리</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로봇 관리를 위해 로봇의 작동 정보를 저장한다.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6"/>
                  </a:ext>
                </a:extLst>
              </a:tr>
              <a:tr h="2190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RQ17</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탐사 정보 관리</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재난 지역의 온습도, 각종 센서정보, 영상 정보를 저장한다.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7"/>
                  </a:ext>
                </a:extLst>
              </a:tr>
              <a:tr h="2190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RQ18</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서버 접속 정보 관리</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Malgun Gothic"/>
                        <a:buNone/>
                      </a:pPr>
                      <a:r>
                        <a:rPr lang="en-US" sz="1100" b="0" i="0" u="none" strike="noStrike" cap="none">
                          <a:solidFill>
                            <a:srgbClr val="000000"/>
                          </a:solidFill>
                          <a:latin typeface="Malgun Gothic"/>
                          <a:ea typeface="Malgun Gothic"/>
                          <a:cs typeface="Malgun Gothic"/>
                          <a:sym typeface="Malgun Gothic"/>
                        </a:rPr>
                        <a:t>로그인 가능한 사용자 계정을 저장한다.</a:t>
                      </a:r>
                      <a:endParaRPr sz="1400" u="none" strike="noStrike" cap="none"/>
                    </a:p>
                  </a:txBody>
                  <a:tcPr marL="3525" marR="3525" marT="35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7"/>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217" name="Google Shape;217;p7"/>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218" name="Google Shape;218;p7"/>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pic>
        <p:nvPicPr>
          <p:cNvPr id="219" name="Google Shape;219;p7"/>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220" name="Google Shape;220;p7"/>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221" name="Google Shape;221;p7"/>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222" name="Google Shape;222;p7"/>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223" name="Google Shape;223;p7"/>
          <p:cNvGraphicFramePr/>
          <p:nvPr/>
        </p:nvGraphicFramePr>
        <p:xfrm>
          <a:off x="107950" y="1222375"/>
          <a:ext cx="8875700" cy="5159225"/>
        </p:xfrm>
        <a:graphic>
          <a:graphicData uri="http://schemas.openxmlformats.org/drawingml/2006/table">
            <a:tbl>
              <a:tblPr>
                <a:noFill/>
                <a:tableStyleId>{63333E97-AB35-41CD-AE6E-F86F56BE420D}</a:tableStyleId>
              </a:tblPr>
              <a:tblGrid>
                <a:gridCol w="771525">
                  <a:extLst>
                    <a:ext uri="{9D8B030D-6E8A-4147-A177-3AD203B41FA5}">
                      <a16:colId xmlns:a16="http://schemas.microsoft.com/office/drawing/2014/main" val="20000"/>
                    </a:ext>
                  </a:extLst>
                </a:gridCol>
                <a:gridCol w="1169975">
                  <a:extLst>
                    <a:ext uri="{9D8B030D-6E8A-4147-A177-3AD203B41FA5}">
                      <a16:colId xmlns:a16="http://schemas.microsoft.com/office/drawing/2014/main" val="20001"/>
                    </a:ext>
                  </a:extLst>
                </a:gridCol>
                <a:gridCol w="428625">
                  <a:extLst>
                    <a:ext uri="{9D8B030D-6E8A-4147-A177-3AD203B41FA5}">
                      <a16:colId xmlns:a16="http://schemas.microsoft.com/office/drawing/2014/main" val="20002"/>
                    </a:ext>
                  </a:extLst>
                </a:gridCol>
                <a:gridCol w="1419225">
                  <a:extLst>
                    <a:ext uri="{9D8B030D-6E8A-4147-A177-3AD203B41FA5}">
                      <a16:colId xmlns:a16="http://schemas.microsoft.com/office/drawing/2014/main" val="20003"/>
                    </a:ext>
                  </a:extLst>
                </a:gridCol>
                <a:gridCol w="4327525">
                  <a:extLst>
                    <a:ext uri="{9D8B030D-6E8A-4147-A177-3AD203B41FA5}">
                      <a16:colId xmlns:a16="http://schemas.microsoft.com/office/drawing/2014/main" val="20004"/>
                    </a:ext>
                  </a:extLst>
                </a:gridCol>
                <a:gridCol w="758825">
                  <a:extLst>
                    <a:ext uri="{9D8B030D-6E8A-4147-A177-3AD203B41FA5}">
                      <a16:colId xmlns:a16="http://schemas.microsoft.com/office/drawing/2014/main" val="20005"/>
                    </a:ext>
                  </a:extLst>
                </a:gridCol>
              </a:tblGrid>
              <a:tr h="258750">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시스템구분</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기능그룹</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기능ID</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기능명</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기능설명</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chemeClr val="lt1"/>
                        </a:buClr>
                        <a:buSzPts val="1000"/>
                        <a:buFont typeface="Malgun Gothic"/>
                        <a:buNone/>
                      </a:pPr>
                      <a:r>
                        <a:rPr lang="en-US" sz="1000" b="1" i="0" u="none" strike="noStrike" cap="none">
                          <a:solidFill>
                            <a:schemeClr val="lt1"/>
                          </a:solidFill>
                          <a:latin typeface="Malgun Gothic"/>
                          <a:ea typeface="Malgun Gothic"/>
                          <a:cs typeface="Malgun Gothic"/>
                          <a:sym typeface="Malgun Gothic"/>
                        </a:rPr>
                        <a:t>요구사항ID</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52425">
                <a:tc rowSpan="8">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 로봇</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 로봇 승하차</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H01</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승하차 컨테이너 개폐</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컨테이너 내에 서보모터를 장착한 개폐장치를 만들고 소형 로봇을 승하차시킬때 열고 닫음</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RQ01</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258750">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로봇 및 장치제어</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H02</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모체로봇 MCU</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라즈베리파이를 활용해 모체 로봇의 MCU를 구현</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RQ03</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54000">
                <a:tc vMerge="1">
                  <a:txBody>
                    <a:bodyPr/>
                    <a:lstStyle/>
                    <a:p>
                      <a:endParaRPr lang="ko-KR"/>
                    </a:p>
                  </a:txBody>
                  <a:tcPr/>
                </a:tc>
                <a:tc rowSpan="2">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자율주행</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H03</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모체로봇 이동장치</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험난한 지형에서 용이하게 이동할 수 있도록 캐터필러를 활용해 모체 로봇을 이동</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RQ04</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3524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H04</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LiDAR 센싱</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자율주행과 물체인지 등에 활용할 수 있도록 로봇의 주변과 재난지역 상황을 LiDAR센서로 센싱 </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RQ04</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258750">
                <a:tc vMerge="1">
                  <a:txBody>
                    <a:bodyPr/>
                    <a:lstStyle/>
                    <a:p>
                      <a:endParaRPr lang="ko-KR"/>
                    </a:p>
                  </a:txBody>
                  <a:tcPr/>
                </a:tc>
                <a:tc rowSpan="2">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재난지 탐사</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H05</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적외선 카메라 센싱</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재난지역에 도착해 모체 로봇이 탐사하는 지역을 적외선 카메라로 촬영</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RQ05</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258750">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H06</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온습도 센싱</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온습도 센서를 이용해 재난 지역의 온습도를 측정</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RQ05</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528625">
                <a:tc vMerge="1">
                  <a:txBody>
                    <a:bodyPr/>
                    <a:lstStyle/>
                    <a:p>
                      <a:endParaRPr lang="ko-KR"/>
                    </a:p>
                  </a:txBody>
                  <a:tcPr/>
                </a:tc>
                <a:tc rowSpan="2">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로봇 충전</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H07</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 무선충전</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 로봇이 탐사하면서 배터리가 일정량 이하로 떨어진 경우 모체 로봇으로 돌아와 충전하도록 제어</a:t>
                      </a:r>
                      <a:br>
                        <a:rPr lang="en-US" sz="1000" b="0" i="0" u="none" strike="noStrike" cap="none">
                          <a:solidFill>
                            <a:srgbClr val="000000"/>
                          </a:solidFill>
                          <a:latin typeface="Malgun Gothic"/>
                          <a:ea typeface="Malgun Gothic"/>
                          <a:cs typeface="Malgun Gothic"/>
                          <a:sym typeface="Malgun Gothic"/>
                        </a:rPr>
                      </a:br>
                      <a:r>
                        <a:rPr lang="en-US" sz="1000" b="0" i="0" u="none" strike="noStrike" cap="none">
                          <a:solidFill>
                            <a:srgbClr val="000000"/>
                          </a:solidFill>
                          <a:latin typeface="Malgun Gothic"/>
                          <a:ea typeface="Malgun Gothic"/>
                          <a:cs typeface="Malgun Gothic"/>
                          <a:sym typeface="Malgun Gothic"/>
                        </a:rPr>
                        <a:t>무선 충전 장치와 배터리를 이용해 소형 로봇에 에너지를 공급, 충전함</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RQ06</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7"/>
                  </a:ext>
                </a:extLst>
              </a:tr>
              <a:tr h="25717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H08</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모체로봇 보조전력공급</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보조배터리를 이용해 모체 로봇에 전력을 공급</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RQ06</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8"/>
                  </a:ext>
                </a:extLst>
              </a:tr>
              <a:tr h="280975">
                <a:tc rowSpan="8">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 로봇</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관절 제어</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H09</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 관절제어</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모터를 동작하여 관절을 움직여 유연하게 이동할 수 있도록 제어</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RQ08</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9"/>
                  </a:ext>
                </a:extLst>
              </a:tr>
              <a:tr h="258750">
                <a:tc vMerge="1">
                  <a:txBody>
                    <a:bodyPr/>
                    <a:lstStyle/>
                    <a:p>
                      <a:endParaRPr lang="ko-KR"/>
                    </a:p>
                  </a:txBody>
                  <a:tcPr/>
                </a:tc>
                <a:tc rowSpan="3">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자율주행</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H10</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DC 모터</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 로봇의 바퀴 이동 및 관절 작동을 가변적으로 사용할 수 있도록 제어</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RQ09</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0"/>
                  </a:ext>
                </a:extLst>
              </a:tr>
              <a:tr h="3524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H11</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LiDAR 센싱</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자율주행과 물체인지 등에 활용할 수 있도록 로봇의 주변과 재난지역 상황을 LiDAR센서로 센싱 </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RQ09</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1"/>
                  </a:ext>
                </a:extLst>
              </a:tr>
              <a:tr h="354000">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H12</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초음파 센싱</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초음파센서를 이용해 주변 지형과의 거리를 측정하여 로봇을 이동하도록 DC모터를 작동</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RQ09</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2"/>
                  </a:ext>
                </a:extLst>
              </a:tr>
              <a:tr h="258750">
                <a:tc vMerge="1">
                  <a:txBody>
                    <a:bodyPr/>
                    <a:lstStyle/>
                    <a:p>
                      <a:endParaRPr lang="ko-KR"/>
                    </a:p>
                  </a:txBody>
                  <a:tcPr/>
                </a:tc>
                <a:tc rowSpan="2">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재난지 탐사</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H13</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온습도 센싱</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온습도 센서를 이용해 재난 지역의 온습도를 측정</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RQ10</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3"/>
                  </a:ext>
                </a:extLst>
              </a:tr>
              <a:tr h="25717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H14</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적외선 카메라 센싱</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재난지역에 도착해 소형 로봇이 탐사하는 지역을 적외선 카메라로 촬영</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RQ10</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4"/>
                  </a:ext>
                </a:extLst>
              </a:tr>
              <a:tr h="258750">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로봇 및 장치제어</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H15</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 MCU</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라즈베리파이를 이용해 소형 로봇의 MCU 구현</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RQ11</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5"/>
                  </a:ext>
                </a:extLst>
              </a:tr>
              <a:tr h="258750">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 로봇 외피</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H16</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 관절캡</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물리적 위험 상황이 발생할 경우 로봇을 보호해주는 외부 관절 캡 제작</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RQ12</a:t>
                      </a:r>
                      <a:endParaRPr sz="1400" u="none" strike="noStrike" cap="none"/>
                    </a:p>
                  </a:txBody>
                  <a:tcPr marL="4250" marR="4250" marT="42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6"/>
                  </a:ext>
                </a:extLst>
              </a:tr>
            </a:tbl>
          </a:graphicData>
        </a:graphic>
      </p:graphicFrame>
      <p:sp>
        <p:nvSpPr>
          <p:cNvPr id="224" name="Google Shape;224;p7"/>
          <p:cNvSpPr txBox="1"/>
          <p:nvPr/>
        </p:nvSpPr>
        <p:spPr>
          <a:xfrm>
            <a:off x="323850" y="692150"/>
            <a:ext cx="2952750" cy="2889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Malgun Gothic"/>
              <a:buNone/>
            </a:pPr>
            <a:r>
              <a:rPr lang="en-US" sz="1600" b="1" i="0" u="none" strike="noStrike" cap="none" dirty="0">
                <a:solidFill>
                  <a:srgbClr val="FFFFFF"/>
                </a:solidFill>
                <a:latin typeface="Malgun Gothic"/>
                <a:ea typeface="Malgun Gothic"/>
                <a:cs typeface="Malgun Gothic"/>
                <a:sym typeface="Malgun Gothic"/>
              </a:rPr>
              <a:t>| HW </a:t>
            </a:r>
            <a:r>
              <a:rPr lang="en-US" sz="1600" b="1" i="0" u="none" strike="noStrike" cap="none" dirty="0" err="1">
                <a:solidFill>
                  <a:srgbClr val="FFFFFF"/>
                </a:solidFill>
                <a:latin typeface="Malgun Gothic"/>
                <a:ea typeface="Malgun Gothic"/>
                <a:cs typeface="Malgun Gothic"/>
                <a:sym typeface="Malgun Gothic"/>
              </a:rPr>
              <a:t>기능</a:t>
            </a:r>
            <a:r>
              <a:rPr lang="en-US" sz="1600" b="1" i="0" u="none" strike="noStrike" cap="none" dirty="0">
                <a:solidFill>
                  <a:srgbClr val="FFFFFF"/>
                </a:solidFill>
                <a:latin typeface="Malgun Gothic"/>
                <a:ea typeface="Malgun Gothic"/>
                <a:cs typeface="Malgun Gothic"/>
                <a:sym typeface="Malgun Gothic"/>
              </a:rPr>
              <a:t> </a:t>
            </a:r>
            <a:r>
              <a:rPr lang="en-US" sz="1600" b="1" i="0" u="none" strike="noStrike" cap="none" dirty="0" err="1">
                <a:solidFill>
                  <a:srgbClr val="FFFFFF"/>
                </a:solidFill>
                <a:latin typeface="Malgun Gothic"/>
                <a:ea typeface="Malgun Gothic"/>
                <a:cs typeface="Malgun Gothic"/>
                <a:sym typeface="Malgun Gothic"/>
              </a:rPr>
              <a:t>목록</a:t>
            </a:r>
            <a:endParaRPr sz="16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8"/>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230" name="Google Shape;230;p8"/>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231" name="Google Shape;231;p8"/>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pic>
        <p:nvPicPr>
          <p:cNvPr id="232" name="Google Shape;232;p8"/>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233" name="Google Shape;233;p8"/>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234" name="Google Shape;234;p8"/>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235" name="Google Shape;235;p8"/>
          <p:cNvPicPr preferRelativeResize="0"/>
          <p:nvPr/>
        </p:nvPicPr>
        <p:blipFill rotWithShape="1">
          <a:blip r:embed="rId4">
            <a:alphaModFix/>
          </a:blip>
          <a:srcRect/>
          <a:stretch/>
        </p:blipFill>
        <p:spPr>
          <a:xfrm>
            <a:off x="8115300" y="125412"/>
            <a:ext cx="868362" cy="279400"/>
          </a:xfrm>
          <a:prstGeom prst="rect">
            <a:avLst/>
          </a:prstGeom>
          <a:noFill/>
          <a:ln>
            <a:noFill/>
          </a:ln>
        </p:spPr>
      </p:pic>
      <p:sp>
        <p:nvSpPr>
          <p:cNvPr id="236" name="Google Shape;236;p8"/>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Malgun Gothic"/>
              <a:buNone/>
            </a:pPr>
            <a:r>
              <a:rPr lang="en-US" sz="1600" b="1" i="0" u="none" strike="noStrike" cap="none" dirty="0">
                <a:solidFill>
                  <a:srgbClr val="FFFFFF"/>
                </a:solidFill>
                <a:latin typeface="Malgun Gothic"/>
                <a:ea typeface="Malgun Gothic"/>
                <a:cs typeface="Malgun Gothic"/>
                <a:sym typeface="Malgun Gothic"/>
              </a:rPr>
              <a:t>| SW </a:t>
            </a:r>
            <a:r>
              <a:rPr lang="en-US" sz="1600" b="1" i="0" u="none" strike="noStrike" cap="none" dirty="0" err="1">
                <a:solidFill>
                  <a:srgbClr val="FFFFFF"/>
                </a:solidFill>
                <a:latin typeface="Malgun Gothic"/>
                <a:ea typeface="Malgun Gothic"/>
                <a:cs typeface="Malgun Gothic"/>
                <a:sym typeface="Malgun Gothic"/>
              </a:rPr>
              <a:t>기능</a:t>
            </a:r>
            <a:r>
              <a:rPr lang="en-US" sz="1600" b="1" i="0" u="none" strike="noStrike" cap="none" dirty="0">
                <a:solidFill>
                  <a:srgbClr val="FFFFFF"/>
                </a:solidFill>
                <a:latin typeface="Malgun Gothic"/>
                <a:ea typeface="Malgun Gothic"/>
                <a:cs typeface="Malgun Gothic"/>
                <a:sym typeface="Malgun Gothic"/>
              </a:rPr>
              <a:t> </a:t>
            </a:r>
            <a:r>
              <a:rPr lang="en-US" sz="1600" b="1" i="0" u="none" strike="noStrike" cap="none" dirty="0" err="1">
                <a:solidFill>
                  <a:srgbClr val="FFFFFF"/>
                </a:solidFill>
                <a:latin typeface="Malgun Gothic"/>
                <a:ea typeface="Malgun Gothic"/>
                <a:cs typeface="Malgun Gothic"/>
                <a:sym typeface="Malgun Gothic"/>
              </a:rPr>
              <a:t>목록</a:t>
            </a:r>
            <a:r>
              <a:rPr lang="en-US" sz="1600" b="1" i="0" u="none" strike="noStrike" cap="none" dirty="0">
                <a:solidFill>
                  <a:srgbClr val="FFFFFF"/>
                </a:solidFill>
                <a:latin typeface="Malgun Gothic"/>
                <a:ea typeface="Malgun Gothic"/>
                <a:cs typeface="Malgun Gothic"/>
                <a:sym typeface="Malgun Gothic"/>
              </a:rPr>
              <a:t>(1/2)</a:t>
            </a:r>
            <a:endParaRPr sz="1800" b="0" i="0" u="none" strike="noStrike" cap="none" dirty="0">
              <a:solidFill>
                <a:srgbClr val="000000"/>
              </a:solidFill>
              <a:latin typeface="Arial"/>
              <a:ea typeface="Arial"/>
              <a:cs typeface="Arial"/>
              <a:sym typeface="Arial"/>
            </a:endParaRPr>
          </a:p>
        </p:txBody>
      </p:sp>
      <p:graphicFrame>
        <p:nvGraphicFramePr>
          <p:cNvPr id="237" name="Google Shape;237;p8"/>
          <p:cNvGraphicFramePr/>
          <p:nvPr/>
        </p:nvGraphicFramePr>
        <p:xfrm>
          <a:off x="107950" y="1222375"/>
          <a:ext cx="8875675" cy="5152675"/>
        </p:xfrm>
        <a:graphic>
          <a:graphicData uri="http://schemas.openxmlformats.org/drawingml/2006/table">
            <a:tbl>
              <a:tblPr>
                <a:noFill/>
                <a:tableStyleId>{63333E97-AB35-41CD-AE6E-F86F56BE420D}</a:tableStyleId>
              </a:tblPr>
              <a:tblGrid>
                <a:gridCol w="663575">
                  <a:extLst>
                    <a:ext uri="{9D8B030D-6E8A-4147-A177-3AD203B41FA5}">
                      <a16:colId xmlns:a16="http://schemas.microsoft.com/office/drawing/2014/main" val="20000"/>
                    </a:ext>
                  </a:extLst>
                </a:gridCol>
                <a:gridCol w="985825">
                  <a:extLst>
                    <a:ext uri="{9D8B030D-6E8A-4147-A177-3AD203B41FA5}">
                      <a16:colId xmlns:a16="http://schemas.microsoft.com/office/drawing/2014/main" val="20001"/>
                    </a:ext>
                  </a:extLst>
                </a:gridCol>
                <a:gridCol w="412750">
                  <a:extLst>
                    <a:ext uri="{9D8B030D-6E8A-4147-A177-3AD203B41FA5}">
                      <a16:colId xmlns:a16="http://schemas.microsoft.com/office/drawing/2014/main" val="20002"/>
                    </a:ext>
                  </a:extLst>
                </a:gridCol>
                <a:gridCol w="1649400">
                  <a:extLst>
                    <a:ext uri="{9D8B030D-6E8A-4147-A177-3AD203B41FA5}">
                      <a16:colId xmlns:a16="http://schemas.microsoft.com/office/drawing/2014/main" val="20003"/>
                    </a:ext>
                  </a:extLst>
                </a:gridCol>
                <a:gridCol w="4437050">
                  <a:extLst>
                    <a:ext uri="{9D8B030D-6E8A-4147-A177-3AD203B41FA5}">
                      <a16:colId xmlns:a16="http://schemas.microsoft.com/office/drawing/2014/main" val="20004"/>
                    </a:ext>
                  </a:extLst>
                </a:gridCol>
                <a:gridCol w="727075">
                  <a:extLst>
                    <a:ext uri="{9D8B030D-6E8A-4147-A177-3AD203B41FA5}">
                      <a16:colId xmlns:a16="http://schemas.microsoft.com/office/drawing/2014/main" val="20005"/>
                    </a:ext>
                  </a:extLst>
                </a:gridCol>
              </a:tblGrid>
              <a:tr h="204775">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시스템구분</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기능그룹</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기능ID</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기능명</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기능설명</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000"/>
                        <a:buFont typeface="Malgun Gothic"/>
                        <a:buNone/>
                      </a:pPr>
                      <a:r>
                        <a:rPr lang="en-US" sz="1000" b="1" i="0" u="none" strike="noStrike" cap="none">
                          <a:solidFill>
                            <a:srgbClr val="FFFFFF"/>
                          </a:solidFill>
                          <a:latin typeface="Malgun Gothic"/>
                          <a:ea typeface="Malgun Gothic"/>
                          <a:cs typeface="Malgun Gothic"/>
                          <a:sym typeface="Malgun Gothic"/>
                        </a:rPr>
                        <a:t>요구사항 ID</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07975">
                <a:tc rowSpan="9">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 로봇</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rowSpan="2">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 로봇 승하차</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S01</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 하차</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탐사지역에 도착해 소형 로봇이 탐사를 시작해야 하는 경우 서버 모터를 동작하여 소형 로봇를 하차시킴</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RQ01</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30797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S02</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 승차</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탐사 종료 후 소형 로봇이 복귀할때 혹은 소형 로봇이 배터리가 부족해서 복귀할 때 서버 모터를 동작해 승차시킴</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RQ01</a:t>
                      </a:r>
                      <a:endParaRPr sz="1400" u="none" strike="noStrike" cap="none"/>
                    </a:p>
                  </a:txBody>
                  <a:tcPr marL="91425" marR="91425"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309550">
                <a:tc vMerge="1">
                  <a:txBody>
                    <a:bodyPr/>
                    <a:lstStyle/>
                    <a:p>
                      <a:endParaRPr lang="ko-KR"/>
                    </a:p>
                  </a:txBody>
                  <a:tcPr/>
                </a:tc>
                <a:tc rowSpan="4">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통신</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S03</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모체로봇 서버간 HTTP 통신</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n초에 한번씩 모체로봇이 수집한 주변환경 데이터와 소형로봇이 전송한 주변환경 데이터를 서버로 전송</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RQ02</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39527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S04</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모체로봇 소형로봇간 </a:t>
                      </a:r>
                      <a:endParaRPr sz="1400" u="none" strike="noStrike" cap="none"/>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HTTP 통신</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 로봇이 전송한 온습도 및 위치 등의 주변환경 데이터를 받아 임시 저장</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RQ02</a:t>
                      </a:r>
                      <a:endParaRPr sz="1400" u="none" strike="noStrike" cap="none"/>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txBody>
                  <a:tcPr marL="91425" marR="91425"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39687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S05</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모체로봇 서버간 소켓 통신</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서버에서 실시간 스트리밍할 수 있도록 모체로봇의 탐색지 촬영 영상 전송</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RQ02</a:t>
                      </a:r>
                      <a:endParaRPr sz="1400" u="none" strike="noStrike" cap="none"/>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txBody>
                  <a:tcPr marL="91425" marR="91425"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39527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S06</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모체로봇 저장공간관리</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서버로 데이터를 전송하고 난 후 모체 로봇에 저장된 데이터 삭제</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RQ02</a:t>
                      </a:r>
                      <a:endParaRPr sz="1400" u="none" strike="noStrike" cap="none"/>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txBody>
                  <a:tcPr marL="91425" marR="91425"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307975">
                <a:tc vMerge="1">
                  <a:txBody>
                    <a:bodyPr/>
                    <a:lstStyle/>
                    <a:p>
                      <a:endParaRPr lang="ko-KR"/>
                    </a:p>
                  </a:txBody>
                  <a:tcPr/>
                </a:tc>
                <a:tc rowSpan="2">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자율주행</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S07</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모체로봇 자율주행</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LiDAR센서로 감지한 로봇의 주변 상황 데이터를 분석해 장애물과의 충돌을 회피하면서 자율적으로 이동</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RQ04</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7"/>
                  </a:ext>
                </a:extLst>
              </a:tr>
              <a:tr h="39687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S08</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시작 위치 복귀</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라즈베리파이의 전원이 들어온 순간 위치를 저장한 후 탐사(주행)가 끝나면 시작 위치로 되돌아옴</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RQ04</a:t>
                      </a:r>
                      <a:endParaRPr sz="1400" u="none" strike="noStrike" cap="none"/>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txBody>
                  <a:tcPr marL="91425" marR="91425"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8"/>
                  </a:ext>
                </a:extLst>
              </a:tr>
              <a:tr h="2047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재난지 탐사</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S09</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모체로봇 사람 인식</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영상처리기술 및 객체탐지기술을 활용하여 탐사 지역 내 사람 인식</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RQ05</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9"/>
                  </a:ext>
                </a:extLst>
              </a:tr>
              <a:tr h="307975">
                <a:tc rowSpan="6">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 로봇</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rowSpan="3">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통신</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S10</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 모체로봇간 </a:t>
                      </a:r>
                      <a:endParaRPr sz="1400" u="none" strike="noStrike" cap="none"/>
                    </a:p>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데이터 전송</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소형로봇이 획득한 데이터 양이 일정 임계치에 도달하면 모체 로봇에 데이터를 전송</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RQ07</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0"/>
                  </a:ext>
                </a:extLst>
              </a:tr>
              <a:tr h="39687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S11</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 서버간 소켓통신</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서버에서 실시간 스트리밍할 수 있도록 소형로봇이 촬영한 협소지역 탐사 영상을 서버로 전송</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RQ07</a:t>
                      </a:r>
                      <a:endParaRPr sz="1400" u="none" strike="noStrike" cap="none"/>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txBody>
                  <a:tcPr marL="91425" marR="91425"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1"/>
                  </a:ext>
                </a:extLst>
              </a:tr>
              <a:tr h="39687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S12</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 저장공간관리</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 로봇에 데이터를 전송하면 소형 로봇에서 데이터를 삭제</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RQ07</a:t>
                      </a:r>
                      <a:endParaRPr sz="1400" u="none" strike="noStrike" cap="none"/>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Malgun Gothic"/>
                        <a:ea typeface="Malgun Gothic"/>
                        <a:cs typeface="Malgun Gothic"/>
                        <a:sym typeface="Malgun Gothic"/>
                      </a:endParaRPr>
                    </a:p>
                  </a:txBody>
                  <a:tcPr marL="91425" marR="91425" marT="45700" marB="457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2"/>
                  </a:ext>
                </a:extLst>
              </a:tr>
              <a:tr h="3079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관절 제어</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S13</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가변적 이동 제어</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협소 지역을 이동하기 위해 상황에 따라 바퀴 및 관절을 변경, 선택하여 이동 제어</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RQ08</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3"/>
                  </a:ext>
                </a:extLst>
              </a:tr>
              <a:tr h="3079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자율주행</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S14</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 자율 이동</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탐색 지역의 험난한 지형을 LiDAR센서로 파악하여 자율적으로 이동할 수 있도록 구현</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RQ09</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4"/>
                  </a:ext>
                </a:extLst>
              </a:tr>
              <a:tr h="20477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재난지 탐사</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S15</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소형로봇 사람 인식</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영상처리기술 및 객체탐지기술을 활용하여 탐사 지역 내 사람이 있는지 인식</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RQ10</a:t>
                      </a:r>
                      <a:endParaRPr sz="1400" u="none" strike="noStrike" cap="none"/>
                    </a:p>
                  </a:txBody>
                  <a:tcPr marL="3350" marR="3350" marT="3350"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9"/>
          <p:cNvSpPr txBox="1"/>
          <p:nvPr/>
        </p:nvSpPr>
        <p:spPr>
          <a:xfrm>
            <a:off x="107950" y="0"/>
            <a:ext cx="3095625" cy="1125537"/>
          </a:xfrm>
          <a:prstGeom prst="rect">
            <a:avLst/>
          </a:prstGeom>
          <a:solidFill>
            <a:srgbClr val="3B5AA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cxnSp>
        <p:nvCxnSpPr>
          <p:cNvPr id="243" name="Google Shape;243;p9"/>
          <p:cNvCxnSpPr/>
          <p:nvPr/>
        </p:nvCxnSpPr>
        <p:spPr>
          <a:xfrm>
            <a:off x="423862" y="541337"/>
            <a:ext cx="2592387" cy="0"/>
          </a:xfrm>
          <a:prstGeom prst="straightConnector1">
            <a:avLst/>
          </a:prstGeom>
          <a:noFill/>
          <a:ln w="28575" cap="flat" cmpd="sng">
            <a:solidFill>
              <a:srgbClr val="F2F2F2"/>
            </a:solidFill>
            <a:prstDash val="solid"/>
            <a:miter lim="800000"/>
            <a:headEnd type="none" w="sm" len="sm"/>
            <a:tailEnd type="none" w="sm" len="sm"/>
          </a:ln>
        </p:spPr>
      </p:cxnSp>
      <p:cxnSp>
        <p:nvCxnSpPr>
          <p:cNvPr id="244" name="Google Shape;244;p9"/>
          <p:cNvCxnSpPr/>
          <p:nvPr/>
        </p:nvCxnSpPr>
        <p:spPr>
          <a:xfrm>
            <a:off x="3276600" y="549275"/>
            <a:ext cx="5327650" cy="0"/>
          </a:xfrm>
          <a:prstGeom prst="straightConnector1">
            <a:avLst/>
          </a:prstGeom>
          <a:noFill/>
          <a:ln w="28575" cap="flat" cmpd="sng">
            <a:solidFill>
              <a:srgbClr val="3B5AA8"/>
            </a:solidFill>
            <a:prstDash val="solid"/>
            <a:miter lim="800000"/>
            <a:headEnd type="none" w="sm" len="sm"/>
            <a:tailEnd type="none" w="sm" len="sm"/>
          </a:ln>
        </p:spPr>
      </p:cxnSp>
      <p:pic>
        <p:nvPicPr>
          <p:cNvPr id="245" name="Google Shape;245;p9"/>
          <p:cNvPicPr preferRelativeResize="0"/>
          <p:nvPr/>
        </p:nvPicPr>
        <p:blipFill rotWithShape="1">
          <a:blip r:embed="rId3">
            <a:alphaModFix/>
          </a:blip>
          <a:srcRect/>
          <a:stretch/>
        </p:blipFill>
        <p:spPr>
          <a:xfrm>
            <a:off x="8675687" y="476250"/>
            <a:ext cx="455612" cy="158750"/>
          </a:xfrm>
          <a:prstGeom prst="rect">
            <a:avLst/>
          </a:prstGeom>
          <a:noFill/>
          <a:ln>
            <a:noFill/>
          </a:ln>
        </p:spPr>
      </p:pic>
      <p:sp>
        <p:nvSpPr>
          <p:cNvPr id="246" name="Google Shape;246;p9"/>
          <p:cNvSpPr/>
          <p:nvPr/>
        </p:nvSpPr>
        <p:spPr>
          <a:xfrm rot="10800000" flipH="1">
            <a:off x="-577850" y="-576262"/>
            <a:ext cx="1181100" cy="1166812"/>
          </a:xfrm>
          <a:custGeom>
            <a:avLst/>
            <a:gdLst/>
            <a:ahLst/>
            <a:cxnLst/>
            <a:rect l="l" t="t" r="r" b="b"/>
            <a:pathLst>
              <a:path w="1181100" h="1166813" extrusionOk="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Malgun Gothic"/>
              <a:ea typeface="Malgun Gothic"/>
              <a:cs typeface="Malgun Gothic"/>
              <a:sym typeface="Malgun Gothic"/>
            </a:endParaRPr>
          </a:p>
        </p:txBody>
      </p:sp>
      <p:sp>
        <p:nvSpPr>
          <p:cNvPr id="247" name="Google Shape;247;p9"/>
          <p:cNvSpPr txBox="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898989"/>
              </a:buClr>
              <a:buSzPts val="1200"/>
              <a:buFont typeface="Malgun Gothic"/>
              <a:buNone/>
            </a:pPr>
            <a:r>
              <a:rPr lang="en-US" sz="1200" b="0" i="0" u="none" strike="noStrike" cap="none">
                <a:solidFill>
                  <a:srgbClr val="898989"/>
                </a:solidFill>
                <a:latin typeface="Malgun Gothic"/>
                <a:ea typeface="Malgun Gothic"/>
                <a:cs typeface="Malgun Gothic"/>
                <a:sym typeface="Malgun Gothic"/>
              </a:rPr>
              <a:t>한이음 ▶ 프로그램 설계서</a:t>
            </a:r>
            <a:endParaRPr sz="1400" b="0" i="0" u="none" strike="noStrike" cap="none">
              <a:solidFill>
                <a:srgbClr val="000000"/>
              </a:solidFill>
              <a:latin typeface="Arial"/>
              <a:ea typeface="Arial"/>
              <a:cs typeface="Arial"/>
              <a:sym typeface="Arial"/>
            </a:endParaRPr>
          </a:p>
        </p:txBody>
      </p:sp>
      <p:pic>
        <p:nvPicPr>
          <p:cNvPr id="248" name="Google Shape;248;p9"/>
          <p:cNvPicPr preferRelativeResize="0"/>
          <p:nvPr/>
        </p:nvPicPr>
        <p:blipFill rotWithShape="1">
          <a:blip r:embed="rId4">
            <a:alphaModFix/>
          </a:blip>
          <a:srcRect/>
          <a:stretch/>
        </p:blipFill>
        <p:spPr>
          <a:xfrm>
            <a:off x="8115300" y="125412"/>
            <a:ext cx="868362" cy="279400"/>
          </a:xfrm>
          <a:prstGeom prst="rect">
            <a:avLst/>
          </a:prstGeom>
          <a:noFill/>
          <a:ln>
            <a:noFill/>
          </a:ln>
        </p:spPr>
      </p:pic>
      <p:graphicFrame>
        <p:nvGraphicFramePr>
          <p:cNvPr id="250" name="Google Shape;250;p9"/>
          <p:cNvGraphicFramePr/>
          <p:nvPr/>
        </p:nvGraphicFramePr>
        <p:xfrm>
          <a:off x="107950" y="1222375"/>
          <a:ext cx="8875650" cy="5130700"/>
        </p:xfrm>
        <a:graphic>
          <a:graphicData uri="http://schemas.openxmlformats.org/drawingml/2006/table">
            <a:tbl>
              <a:tblPr>
                <a:noFill/>
                <a:tableStyleId>{63333E97-AB35-41CD-AE6E-F86F56BE420D}</a:tableStyleId>
              </a:tblPr>
              <a:tblGrid>
                <a:gridCol w="747700">
                  <a:extLst>
                    <a:ext uri="{9D8B030D-6E8A-4147-A177-3AD203B41FA5}">
                      <a16:colId xmlns:a16="http://schemas.microsoft.com/office/drawing/2014/main" val="20000"/>
                    </a:ext>
                  </a:extLst>
                </a:gridCol>
                <a:gridCol w="1068375">
                  <a:extLst>
                    <a:ext uri="{9D8B030D-6E8A-4147-A177-3AD203B41FA5}">
                      <a16:colId xmlns:a16="http://schemas.microsoft.com/office/drawing/2014/main" val="20001"/>
                    </a:ext>
                  </a:extLst>
                </a:gridCol>
                <a:gridCol w="487350">
                  <a:extLst>
                    <a:ext uri="{9D8B030D-6E8A-4147-A177-3AD203B41FA5}">
                      <a16:colId xmlns:a16="http://schemas.microsoft.com/office/drawing/2014/main" val="20002"/>
                    </a:ext>
                  </a:extLst>
                </a:gridCol>
                <a:gridCol w="1512875">
                  <a:extLst>
                    <a:ext uri="{9D8B030D-6E8A-4147-A177-3AD203B41FA5}">
                      <a16:colId xmlns:a16="http://schemas.microsoft.com/office/drawing/2014/main" val="20003"/>
                    </a:ext>
                  </a:extLst>
                </a:gridCol>
                <a:gridCol w="4392600">
                  <a:extLst>
                    <a:ext uri="{9D8B030D-6E8A-4147-A177-3AD203B41FA5}">
                      <a16:colId xmlns:a16="http://schemas.microsoft.com/office/drawing/2014/main" val="20004"/>
                    </a:ext>
                  </a:extLst>
                </a:gridCol>
                <a:gridCol w="666750">
                  <a:extLst>
                    <a:ext uri="{9D8B030D-6E8A-4147-A177-3AD203B41FA5}">
                      <a16:colId xmlns:a16="http://schemas.microsoft.com/office/drawing/2014/main" val="20005"/>
                    </a:ext>
                  </a:extLst>
                </a:gridCol>
              </a:tblGrid>
              <a:tr h="268275">
                <a:tc>
                  <a:txBody>
                    <a:bodyPr/>
                    <a:lstStyle/>
                    <a:p>
                      <a:pPr marL="0" marR="0" lvl="0" indent="0" algn="ctr" rtl="0">
                        <a:lnSpc>
                          <a:spcPct val="100000"/>
                        </a:lnSpc>
                        <a:spcBef>
                          <a:spcPts val="0"/>
                        </a:spcBef>
                        <a:spcAft>
                          <a:spcPts val="0"/>
                        </a:spcAft>
                        <a:buClr>
                          <a:srgbClr val="FFFFFF"/>
                        </a:buClr>
                        <a:buSzPts val="900"/>
                        <a:buFont typeface="Malgun Gothic"/>
                        <a:buNone/>
                      </a:pPr>
                      <a:r>
                        <a:rPr lang="en-US" sz="900" b="1" i="0" u="none" strike="noStrike" cap="none">
                          <a:solidFill>
                            <a:srgbClr val="FFFFFF"/>
                          </a:solidFill>
                          <a:latin typeface="Malgun Gothic"/>
                          <a:ea typeface="Malgun Gothic"/>
                          <a:cs typeface="Malgun Gothic"/>
                          <a:sym typeface="Malgun Gothic"/>
                        </a:rPr>
                        <a:t>시스템구분</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900"/>
                        <a:buFont typeface="Malgun Gothic"/>
                        <a:buNone/>
                      </a:pPr>
                      <a:r>
                        <a:rPr lang="en-US" sz="900" b="1" i="0" u="none" strike="noStrike" cap="none">
                          <a:solidFill>
                            <a:srgbClr val="FFFFFF"/>
                          </a:solidFill>
                          <a:latin typeface="Malgun Gothic"/>
                          <a:ea typeface="Malgun Gothic"/>
                          <a:cs typeface="Malgun Gothic"/>
                          <a:sym typeface="Malgun Gothic"/>
                        </a:rPr>
                        <a:t>기능그룹</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900"/>
                        <a:buFont typeface="Malgun Gothic"/>
                        <a:buNone/>
                      </a:pPr>
                      <a:r>
                        <a:rPr lang="en-US" sz="900" b="1" i="0" u="none" strike="noStrike" cap="none">
                          <a:solidFill>
                            <a:srgbClr val="FFFFFF"/>
                          </a:solidFill>
                          <a:latin typeface="Malgun Gothic"/>
                          <a:ea typeface="Malgun Gothic"/>
                          <a:cs typeface="Malgun Gothic"/>
                          <a:sym typeface="Malgun Gothic"/>
                        </a:rPr>
                        <a:t>기능ID</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900"/>
                        <a:buFont typeface="Malgun Gothic"/>
                        <a:buNone/>
                      </a:pPr>
                      <a:r>
                        <a:rPr lang="en-US" sz="900" b="1" i="0" u="none" strike="noStrike" cap="none">
                          <a:solidFill>
                            <a:srgbClr val="FFFFFF"/>
                          </a:solidFill>
                          <a:latin typeface="Malgun Gothic"/>
                          <a:ea typeface="Malgun Gothic"/>
                          <a:cs typeface="Malgun Gothic"/>
                          <a:sym typeface="Malgun Gothic"/>
                        </a:rPr>
                        <a:t>기능명</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900"/>
                        <a:buFont typeface="Malgun Gothic"/>
                        <a:buNone/>
                      </a:pPr>
                      <a:r>
                        <a:rPr lang="en-US" sz="900" b="1" i="0" u="none" strike="noStrike" cap="none">
                          <a:solidFill>
                            <a:srgbClr val="FFFFFF"/>
                          </a:solidFill>
                          <a:latin typeface="Malgun Gothic"/>
                          <a:ea typeface="Malgun Gothic"/>
                          <a:cs typeface="Malgun Gothic"/>
                          <a:sym typeface="Malgun Gothic"/>
                        </a:rPr>
                        <a:t>기능설명</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900"/>
                        <a:buFont typeface="Malgun Gothic"/>
                        <a:buNone/>
                      </a:pPr>
                      <a:r>
                        <a:rPr lang="en-US" sz="900" b="1" i="0" u="none" strike="noStrike" cap="none">
                          <a:solidFill>
                            <a:srgbClr val="FFFFFF"/>
                          </a:solidFill>
                          <a:latin typeface="Malgun Gothic"/>
                          <a:ea typeface="Malgun Gothic"/>
                          <a:cs typeface="Malgun Gothic"/>
                          <a:sym typeface="Malgun Gothic"/>
                        </a:rPr>
                        <a:t>요구사항 ID</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286025">
                <a:tc rowSpan="8">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서버-프론트</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rowSpan="8">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관리자용 web 개발</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S16</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반응형 web</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관리자가 컴퓨터뿐만 아니라 휴대폰, 노트북에서 볼 수 있도록 반응형 web으로 제작</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RQ13</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1"/>
                  </a:ext>
                </a:extLst>
              </a:tr>
              <a:tr h="2860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S17</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실시간 위치 확인</a:t>
                      </a:r>
                      <a:endParaRPr sz="16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모체로봇 및 소형로봇 각각의 위치를 자체 생성된 map에서 확인할 수 있도록 구현</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RQ13</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r h="2860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S18</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web 로그인</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web에 로그인하는 관리자의 정보 확인 및 저장하고, 관리자 아이디와 비밀번호로 web에 접속</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RQ13</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3"/>
                  </a:ext>
                </a:extLst>
              </a:tr>
              <a:tr h="2860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S19</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1000"/>
                        <a:buFont typeface="Malgun Gothic"/>
                        <a:buNone/>
                      </a:pPr>
                      <a:r>
                        <a:rPr lang="en-US" sz="1000" b="0" i="0" u="none" strike="noStrike" cap="none">
                          <a:solidFill>
                            <a:srgbClr val="000000"/>
                          </a:solidFill>
                          <a:latin typeface="Malgun Gothic"/>
                          <a:ea typeface="Malgun Gothic"/>
                          <a:cs typeface="Malgun Gothic"/>
                          <a:sym typeface="Malgun Gothic"/>
                        </a:rPr>
                        <a:t>모체로봇/소형로봇 데이터</a:t>
                      </a:r>
                      <a:endParaRPr sz="14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000"/>
                        <a:buFont typeface="Malgun Gothic"/>
                        <a:buNone/>
                      </a:pPr>
                      <a:r>
                        <a:rPr lang="en-US" sz="900" b="0" i="0" u="none" strike="noStrike" cap="none">
                          <a:solidFill>
                            <a:srgbClr val="000000"/>
                          </a:solidFill>
                          <a:latin typeface="Malgun Gothic"/>
                          <a:ea typeface="Malgun Gothic"/>
                          <a:cs typeface="Malgun Gothic"/>
                          <a:sym typeface="Malgun Gothic"/>
                        </a:rPr>
                        <a:t>모체 로봇 및 소형 로봇이 수집한 데이터를 시각화된 정보로 제공</a:t>
                      </a:r>
                      <a:endParaRPr sz="1200" u="none" strike="noStrike" cap="none"/>
                    </a:p>
                  </a:txBody>
                  <a:tcPr marL="7625" marR="7625" marT="762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RQ13</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4"/>
                  </a:ext>
                </a:extLst>
              </a:tr>
              <a:tr h="2860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S20</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날씨/지도 정보제공</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기상청 API와 카카오 지도 API 등을 활용해 날씨/지도정보를 제공</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RQ13</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5"/>
                  </a:ext>
                </a:extLst>
              </a:tr>
              <a:tr h="2860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S21</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실시간 스트리밍</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로봇이 실시간 스트리밍중인 영상을 웹페이지에서 볼 수 있게 구현</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RQ13</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6"/>
                  </a:ext>
                </a:extLst>
              </a:tr>
              <a:tr h="2860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S22</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관리자 수동 제어</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로봇 제어를 위해 관리자의 개입이 필요한 경우 수동으로 조작할 수 있도록 함</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RQ13</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7"/>
                  </a:ext>
                </a:extLst>
              </a:tr>
              <a:tr h="2860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S23</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과거 영상 정보</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2개월내의 과거 영상을 재생</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RQ13</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8"/>
                  </a:ext>
                </a:extLst>
              </a:tr>
              <a:tr h="286025">
                <a:tc rowSpan="4">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서버-백</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rowSpan="3">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데이터 수신</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S24</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모체로봇 소켓 통신</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모체 로봇이 전송한 실시간 영상 정보를 받음</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RQ14</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9"/>
                  </a:ext>
                </a:extLst>
              </a:tr>
              <a:tr h="2860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S25</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모체로봇 HTTP 통신</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모체 로봇이 n초에 한번씩 전송한 데이터를 받음</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RQ14</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0"/>
                  </a:ext>
                </a:extLst>
              </a:tr>
              <a:tr h="2860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S26</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소형로봇 소켓 통신</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소형 로봇이 전송한 실시간 영상 정보를 받음</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RQ14</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1"/>
                  </a:ext>
                </a:extLst>
              </a:tr>
              <a:tr h="28602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데이터 가공 및 저장</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S27</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데이터 가공 및 저장</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수집한 데이터를 서버에서 처리할 수 있는 형태로 가공해서 저장</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RQ15</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2"/>
                  </a:ext>
                </a:extLst>
              </a:tr>
              <a:tr h="286025">
                <a:tc rowSpan="5">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DB</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rowSpan="2">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로봇 상태 정보 관리</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S28</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모체로봇 상태정보 관리</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모체 로봇에 개폐장치에 부착된 서보 모터의 작동 정보 및 배터리 정보, 탐사 시작 정보를 저장</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RQ16</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3"/>
                  </a:ext>
                </a:extLst>
              </a:tr>
              <a:tr h="2860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S29</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소형로봇 상태정보 관리</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소형 로봇의 배터리 정보, 탐사 시작 정보를 저장</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RQ16</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4"/>
                  </a:ext>
                </a:extLst>
              </a:tr>
              <a:tr h="286025">
                <a:tc vMerge="1">
                  <a:txBody>
                    <a:bodyPr/>
                    <a:lstStyle/>
                    <a:p>
                      <a:endParaRPr lang="ko-KR"/>
                    </a:p>
                  </a:txBody>
                  <a:tcPr/>
                </a:tc>
                <a:tc rowSpan="2">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탐사 정보 관리</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S30</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센서 데이터 정보 관리</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모체 로봇 및 소형 로봇에 부착된 온습도 센서 등으로 측정한 데이터를 저장</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RQ17</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5"/>
                  </a:ext>
                </a:extLst>
              </a:tr>
              <a:tr h="286025">
                <a:tc vMerge="1">
                  <a:txBody>
                    <a:bodyPr/>
                    <a:lstStyle/>
                    <a:p>
                      <a:endParaRPr lang="ko-KR"/>
                    </a:p>
                  </a:txBody>
                  <a:tcPr/>
                </a:tc>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S31</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영상 정보 관리</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2개월간 모체 로봇 및 소형 로봇이 수집한 영상 정보를 저장</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RQ17</a:t>
                      </a:r>
                      <a:endParaRPr sz="1400" u="none" strike="noStrike" cap="none"/>
                    </a:p>
                  </a:txBody>
                  <a:tcPr marL="91425" marR="91425"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6"/>
                  </a:ext>
                </a:extLst>
              </a:tr>
              <a:tr h="286025">
                <a:tc vMerge="1">
                  <a:txBody>
                    <a:bodyPr/>
                    <a:lstStyle/>
                    <a:p>
                      <a:endParaRPr lang="ko-KR"/>
                    </a:p>
                  </a:txBody>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서버 접속 정보 관리</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S32</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1000" b="0" i="0" u="none" strike="noStrike" cap="none">
                          <a:solidFill>
                            <a:srgbClr val="000000"/>
                          </a:solidFill>
                          <a:latin typeface="Malgun Gothic"/>
                          <a:ea typeface="Malgun Gothic"/>
                          <a:cs typeface="Malgun Gothic"/>
                          <a:sym typeface="Malgun Gothic"/>
                        </a:rPr>
                        <a:t>웹 user 정보</a:t>
                      </a:r>
                      <a:endParaRPr sz="16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web페이지에 관리자로 지정된 아이디와 비밀번호를 저장</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ctr" rtl="0">
                        <a:lnSpc>
                          <a:spcPct val="100000"/>
                        </a:lnSpc>
                        <a:spcBef>
                          <a:spcPts val="0"/>
                        </a:spcBef>
                        <a:spcAft>
                          <a:spcPts val="0"/>
                        </a:spcAft>
                        <a:buClr>
                          <a:srgbClr val="000000"/>
                        </a:buClr>
                        <a:buSzPts val="900"/>
                        <a:buFont typeface="Malgun Gothic"/>
                        <a:buNone/>
                      </a:pPr>
                      <a:r>
                        <a:rPr lang="en-US" sz="900" b="0" i="0" u="none" strike="noStrike" cap="none">
                          <a:solidFill>
                            <a:srgbClr val="000000"/>
                          </a:solidFill>
                          <a:latin typeface="Malgun Gothic"/>
                          <a:ea typeface="Malgun Gothic"/>
                          <a:cs typeface="Malgun Gothic"/>
                          <a:sym typeface="Malgun Gothic"/>
                        </a:rPr>
                        <a:t>RQ18</a:t>
                      </a:r>
                      <a:endParaRPr sz="1400" u="none" strike="noStrike" cap="none"/>
                    </a:p>
                  </a:txBody>
                  <a:tcPr marL="2275" marR="2275" marT="2275" marB="0"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17"/>
                  </a:ext>
                </a:extLst>
              </a:tr>
            </a:tbl>
          </a:graphicData>
        </a:graphic>
      </p:graphicFrame>
      <p:sp>
        <p:nvSpPr>
          <p:cNvPr id="2" name="Google Shape;236;p8">
            <a:extLst>
              <a:ext uri="{FF2B5EF4-FFF2-40B4-BE49-F238E27FC236}">
                <a16:creationId xmlns:a16="http://schemas.microsoft.com/office/drawing/2014/main" id="{994F6496-79FD-CD03-0E6D-5B01AFFA56D3}"/>
              </a:ext>
            </a:extLst>
          </p:cNvPr>
          <p:cNvSpPr txBox="1"/>
          <p:nvPr/>
        </p:nvSpPr>
        <p:spPr>
          <a:xfrm>
            <a:off x="323850" y="692150"/>
            <a:ext cx="2808287" cy="2968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200"/>
              <a:buFont typeface="Malgun Gothic"/>
              <a:buNone/>
            </a:pPr>
            <a:r>
              <a:rPr lang="en-US" sz="1600" b="1" i="0" u="none" strike="noStrike" cap="none" dirty="0">
                <a:solidFill>
                  <a:srgbClr val="FFFFFF"/>
                </a:solidFill>
                <a:latin typeface="Malgun Gothic"/>
                <a:ea typeface="Malgun Gothic"/>
                <a:cs typeface="Malgun Gothic"/>
                <a:sym typeface="Malgun Gothic"/>
              </a:rPr>
              <a:t>| SW </a:t>
            </a:r>
            <a:r>
              <a:rPr lang="en-US" sz="1600" b="1" i="0" u="none" strike="noStrike" cap="none" dirty="0" err="1">
                <a:solidFill>
                  <a:srgbClr val="FFFFFF"/>
                </a:solidFill>
                <a:latin typeface="Malgun Gothic"/>
                <a:ea typeface="Malgun Gothic"/>
                <a:cs typeface="Malgun Gothic"/>
                <a:sym typeface="Malgun Gothic"/>
              </a:rPr>
              <a:t>기능</a:t>
            </a:r>
            <a:r>
              <a:rPr lang="en-US" sz="1600" b="1" i="0" u="none" strike="noStrike" cap="none" dirty="0">
                <a:solidFill>
                  <a:srgbClr val="FFFFFF"/>
                </a:solidFill>
                <a:latin typeface="Malgun Gothic"/>
                <a:ea typeface="Malgun Gothic"/>
                <a:cs typeface="Malgun Gothic"/>
                <a:sym typeface="Malgun Gothic"/>
              </a:rPr>
              <a:t> </a:t>
            </a:r>
            <a:r>
              <a:rPr lang="en-US" sz="1600" b="1" i="0" u="none" strike="noStrike" cap="none" dirty="0" err="1">
                <a:solidFill>
                  <a:srgbClr val="FFFFFF"/>
                </a:solidFill>
                <a:latin typeface="Malgun Gothic"/>
                <a:ea typeface="Malgun Gothic"/>
                <a:cs typeface="Malgun Gothic"/>
                <a:sym typeface="Malgun Gothic"/>
              </a:rPr>
              <a:t>목록</a:t>
            </a:r>
            <a:r>
              <a:rPr lang="en-US" sz="1600" b="1" i="0" u="none" strike="noStrike" cap="none" dirty="0">
                <a:solidFill>
                  <a:srgbClr val="FFFFFF"/>
                </a:solidFill>
                <a:latin typeface="Malgun Gothic"/>
                <a:ea typeface="Malgun Gothic"/>
                <a:cs typeface="Malgun Gothic"/>
                <a:sym typeface="Malgun Gothic"/>
              </a:rPr>
              <a:t>(2/2)</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7234</Words>
  <Application>Microsoft Office PowerPoint</Application>
  <PresentationFormat>화면 슬라이드 쇼(4:3)</PresentationFormat>
  <Paragraphs>1592</Paragraphs>
  <Slides>55</Slides>
  <Notes>54</Notes>
  <HiddenSlides>0</HiddenSlides>
  <MMClips>0</MMClips>
  <ScaleCrop>false</ScaleCrop>
  <HeadingPairs>
    <vt:vector size="6" baseType="variant">
      <vt:variant>
        <vt:lpstr>사용한 글꼴</vt:lpstr>
      </vt:variant>
      <vt:variant>
        <vt:i4>5</vt:i4>
      </vt:variant>
      <vt:variant>
        <vt:lpstr>테마</vt:lpstr>
      </vt:variant>
      <vt:variant>
        <vt:i4>2</vt:i4>
      </vt:variant>
      <vt:variant>
        <vt:lpstr>슬라이드 제목</vt:lpstr>
      </vt:variant>
      <vt:variant>
        <vt:i4>55</vt:i4>
      </vt:variant>
    </vt:vector>
  </HeadingPairs>
  <TitlesOfParts>
    <vt:vector size="62" baseType="lpstr">
      <vt:lpstr>Noto Sans Symbols</vt:lpstr>
      <vt:lpstr>맑은 고딕</vt:lpstr>
      <vt:lpstr>맑은 고딕</vt:lpstr>
      <vt:lpstr>Arial</vt:lpstr>
      <vt:lpstr>Wingdings</vt:lpstr>
      <vt:lpstr>Office 테마</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이낙선</dc:creator>
  <cp:lastModifiedBy>Park Seohui</cp:lastModifiedBy>
  <cp:revision>13</cp:revision>
  <dcterms:created xsi:type="dcterms:W3CDTF">2014-04-16T00:55:54Z</dcterms:created>
  <dcterms:modified xsi:type="dcterms:W3CDTF">2023-07-07T11:55:03Z</dcterms:modified>
</cp:coreProperties>
</file>